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27" r:id="rId2"/>
    <p:sldId id="449" r:id="rId3"/>
    <p:sldId id="658" r:id="rId4"/>
    <p:sldId id="463" r:id="rId5"/>
    <p:sldId id="577" r:id="rId6"/>
    <p:sldId id="576" r:id="rId7"/>
    <p:sldId id="575" r:id="rId8"/>
    <p:sldId id="574" r:id="rId9"/>
    <p:sldId id="573" r:id="rId10"/>
    <p:sldId id="572" r:id="rId11"/>
    <p:sldId id="432" r:id="rId12"/>
    <p:sldId id="659" r:id="rId13"/>
    <p:sldId id="464" r:id="rId14"/>
    <p:sldId id="639" r:id="rId15"/>
    <p:sldId id="459" r:id="rId16"/>
    <p:sldId id="465" r:id="rId17"/>
    <p:sldId id="581" r:id="rId18"/>
    <p:sldId id="307" r:id="rId19"/>
    <p:sldId id="640" r:id="rId20"/>
    <p:sldId id="642" r:id="rId21"/>
    <p:sldId id="542" r:id="rId22"/>
    <p:sldId id="528" r:id="rId23"/>
    <p:sldId id="643" r:id="rId24"/>
    <p:sldId id="644" r:id="rId25"/>
    <p:sldId id="645" r:id="rId26"/>
    <p:sldId id="646" r:id="rId27"/>
    <p:sldId id="647" r:id="rId28"/>
    <p:sldId id="650" r:id="rId29"/>
    <p:sldId id="524" r:id="rId30"/>
    <p:sldId id="526" r:id="rId31"/>
    <p:sldId id="460" r:id="rId32"/>
    <p:sldId id="523" r:id="rId33"/>
    <p:sldId id="654" r:id="rId34"/>
    <p:sldId id="653" r:id="rId35"/>
    <p:sldId id="543" r:id="rId36"/>
    <p:sldId id="540" r:id="rId37"/>
    <p:sldId id="470" r:id="rId38"/>
    <p:sldId id="531" r:id="rId39"/>
    <p:sldId id="468" r:id="rId40"/>
    <p:sldId id="544" r:id="rId41"/>
    <p:sldId id="469" r:id="rId42"/>
    <p:sldId id="657" r:id="rId43"/>
    <p:sldId id="530" r:id="rId44"/>
    <p:sldId id="479" r:id="rId45"/>
    <p:sldId id="536" r:id="rId46"/>
    <p:sldId id="481" r:id="rId47"/>
    <p:sldId id="483" r:id="rId48"/>
    <p:sldId id="535" r:id="rId49"/>
    <p:sldId id="484" r:id="rId50"/>
    <p:sldId id="485" r:id="rId51"/>
    <p:sldId id="487" r:id="rId52"/>
    <p:sldId id="488" r:id="rId53"/>
    <p:sldId id="5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4EC"/>
    <a:srgbClr val="00A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75342" autoAdjust="0"/>
  </p:normalViewPr>
  <p:slideViewPr>
    <p:cSldViewPr>
      <p:cViewPr varScale="1">
        <p:scale>
          <a:sx n="50" d="100"/>
          <a:sy n="50" d="100"/>
        </p:scale>
        <p:origin x="205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47B4A-DAC5-4957-8BBE-226C29F56C7F}" type="datetimeFigureOut">
              <a:rPr lang="en-US" smtClean="0"/>
              <a:pPr/>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5C37-1988-46CF-80BE-8A049F49B909}" type="slidenum">
              <a:rPr lang="en-US" smtClean="0"/>
              <a:pPr/>
              <a:t>‹#›</a:t>
            </a:fld>
            <a:endParaRPr lang="en-US"/>
          </a:p>
        </p:txBody>
      </p:sp>
    </p:spTree>
    <p:extLst>
      <p:ext uri="{BB962C8B-B14F-4D97-AF65-F5344CB8AC3E}">
        <p14:creationId xmlns:p14="http://schemas.microsoft.com/office/powerpoint/2010/main" val="38726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Neutron_diffrac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ature.com/articles/srep04564#auth-2" TargetMode="External"/><Relationship Id="rId5" Type="http://schemas.openxmlformats.org/officeDocument/2006/relationships/hyperlink" Target="http://www.nature.com/articles/srep04564#auth-1" TargetMode="External"/><Relationship Id="rId4" Type="http://schemas.openxmlformats.org/officeDocument/2006/relationships/hyperlink" Target="https://en.wikipedia.org/wiki/Electric_susceptibilit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Neutron_diffrac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nature.com/articles/srep04564#auth-2" TargetMode="External"/><Relationship Id="rId5" Type="http://schemas.openxmlformats.org/officeDocument/2006/relationships/hyperlink" Target="http://www.nature.com/articles/srep04564#auth-1" TargetMode="External"/><Relationship Id="rId4" Type="http://schemas.openxmlformats.org/officeDocument/2006/relationships/hyperlink" Target="https://en.wikipedia.org/wiki/Electric_susceptibil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how.com/facts_5982030_covalent-vs_-hydrogen-bond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Ignore the gradient</a:t>
            </a:r>
            <a:r>
              <a:rPr lang="en-US" baseline="0" dirty="0"/>
              <a:t> (bad scanning job)</a:t>
            </a:r>
          </a:p>
          <a:p>
            <a:r>
              <a:rPr lang="en-US" baseline="0" dirty="0"/>
              <a:t>Distinction less clear, which of course was part of the motivation for focusing on k space</a:t>
            </a:r>
          </a:p>
          <a:p>
            <a:r>
              <a:rPr lang="en-US" baseline="0" dirty="0"/>
              <a:t>Actually, with a metal, some of the electrons are tightly bound and just shield some of this nuclear charge</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a:t>
            </a:fld>
            <a:endParaRPr lang="en-US"/>
          </a:p>
        </p:txBody>
      </p:sp>
    </p:spTree>
    <p:extLst>
      <p:ext uri="{BB962C8B-B14F-4D97-AF65-F5344CB8AC3E}">
        <p14:creationId xmlns:p14="http://schemas.microsoft.com/office/powerpoint/2010/main" val="276641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lecture starts easy, but then gets more challenging toward the end. (It would be nice to reverse that if I could think of a way to still make it make sense. No ideas right now.) (Consider adding a brief discussion of slip planes, on page 103 of Holgate)</a:t>
            </a:r>
          </a:p>
          <a:p>
            <a:endParaRPr lang="en-US" dirty="0"/>
          </a:p>
          <a:p>
            <a:r>
              <a:rPr lang="en-US" dirty="0"/>
              <a:t>Mention my husband’s neck disk, can feel when</a:t>
            </a:r>
            <a:r>
              <a:rPr lang="en-US" baseline="0" dirty="0"/>
              <a:t> it’s about to rain, would be a good weatherman</a:t>
            </a:r>
          </a:p>
          <a:p>
            <a:r>
              <a:rPr lang="en-US" baseline="0" dirty="0"/>
              <a:t>Light waves will also cause vibrations in the sample, related to how easily the atoms compress</a:t>
            </a:r>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13</a:t>
            </a:fld>
            <a:endParaRPr lang="en-US"/>
          </a:p>
        </p:txBody>
      </p:sp>
    </p:spTree>
    <p:extLst>
      <p:ext uri="{BB962C8B-B14F-4D97-AF65-F5344CB8AC3E}">
        <p14:creationId xmlns:p14="http://schemas.microsoft.com/office/powerpoint/2010/main" val="257186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change in the film and bulk lattice parameter divided by the bulk lattice parameter.</a:t>
            </a:r>
          </a:p>
          <a:p>
            <a:r>
              <a:rPr lang="en-US" b="1" dirty="0"/>
              <a:t>Spin density wave</a:t>
            </a:r>
          </a:p>
          <a:p>
            <a:r>
              <a:rPr lang="en-US" dirty="0"/>
              <a:t>Fundamentally SDWs involve the development of a superstructure in the form of a periodic modulation in the density of the electronic spins with a characteristic spatial frequency. The new periodicity can be observed </a:t>
            </a:r>
            <a:r>
              <a:rPr lang="en-US" dirty="0">
                <a:hlinkClick r:id="rId3" tooltip="Neutron diffraction"/>
              </a:rPr>
              <a:t>neutron diffraction</a:t>
            </a:r>
            <a:r>
              <a:rPr lang="en-US" dirty="0"/>
              <a:t> or </a:t>
            </a:r>
            <a:r>
              <a:rPr lang="en-US" dirty="0">
                <a:hlinkClick r:id="rId4" tooltip="Electric susceptibility"/>
              </a:rPr>
              <a:t>susceptibility</a:t>
            </a:r>
            <a:r>
              <a:rPr lang="en-US" dirty="0"/>
              <a:t> measurements. Occur at low temperature in anisotropic, low-dimensional materials or in metals that have high densities of states at the Fermi level.</a:t>
            </a:r>
          </a:p>
          <a:p>
            <a:r>
              <a:rPr lang="en-US" b="1" dirty="0"/>
              <a:t>First-principles study on the phase diagram and multiferroic properties of (SrCoO</a:t>
            </a:r>
            <a:r>
              <a:rPr lang="en-US" b="1" baseline="-25000" dirty="0"/>
              <a:t>3</a:t>
            </a:r>
            <a:r>
              <a:rPr lang="en-US" b="1" dirty="0"/>
              <a:t>)</a:t>
            </a:r>
            <a:r>
              <a:rPr lang="en-US" b="1" baseline="-25000" dirty="0"/>
              <a:t>1</a:t>
            </a:r>
            <a:r>
              <a:rPr lang="en-US" b="1" dirty="0"/>
              <a:t>/(SrTiO</a:t>
            </a:r>
            <a:r>
              <a:rPr lang="en-US" b="1" baseline="-25000" dirty="0"/>
              <a:t>3</a:t>
            </a:r>
            <a:r>
              <a:rPr lang="en-US" b="1" dirty="0"/>
              <a:t>)</a:t>
            </a:r>
            <a:r>
              <a:rPr lang="en-US" b="1" baseline="-25000" dirty="0"/>
              <a:t>1</a:t>
            </a:r>
            <a:r>
              <a:rPr lang="en-US" b="1" dirty="0"/>
              <a:t> </a:t>
            </a:r>
            <a:r>
              <a:rPr lang="en-US" b="1" dirty="0" err="1"/>
              <a:t>superlattices</a:t>
            </a:r>
            <a:endParaRPr lang="en-US" b="1" dirty="0"/>
          </a:p>
          <a:p>
            <a:r>
              <a:rPr lang="en-US" dirty="0" err="1">
                <a:hlinkClick r:id="rId5"/>
              </a:rPr>
              <a:t>Guang</a:t>
            </a:r>
            <a:r>
              <a:rPr lang="en-US" dirty="0">
                <a:hlinkClick r:id="rId5"/>
              </a:rPr>
              <a:t> Song</a:t>
            </a:r>
            <a:endParaRPr lang="en-US" dirty="0"/>
          </a:p>
          <a:p>
            <a:r>
              <a:rPr lang="en-US" dirty="0"/>
              <a:t> &amp; </a:t>
            </a:r>
            <a:r>
              <a:rPr lang="en-US" dirty="0" err="1">
                <a:hlinkClick r:id="rId6"/>
              </a:rPr>
              <a:t>Weiyi</a:t>
            </a:r>
            <a:r>
              <a:rPr lang="en-US" dirty="0">
                <a:hlinkClick r:id="rId6"/>
              </a:rPr>
              <a:t> Zhang</a:t>
            </a:r>
            <a:endParaRPr lang="en-US" dirty="0"/>
          </a:p>
          <a:p>
            <a:r>
              <a:rPr lang="en-US" i="1" dirty="0"/>
              <a:t>Scientific Reports</a:t>
            </a:r>
            <a:r>
              <a:rPr lang="en-US" dirty="0"/>
              <a:t> </a:t>
            </a:r>
            <a:r>
              <a:rPr lang="en-US" b="1" dirty="0"/>
              <a:t>4</a:t>
            </a:r>
            <a:r>
              <a:rPr lang="en-US" dirty="0"/>
              <a:t>, Article number: 4564 (2014)</a:t>
            </a:r>
          </a:p>
          <a:p>
            <a:r>
              <a:rPr lang="en-US" dirty="0"/>
              <a:t>doi:10.1038/srep04564</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14</a:t>
            </a:fld>
            <a:endParaRPr lang="en-US"/>
          </a:p>
        </p:txBody>
      </p:sp>
    </p:spTree>
    <p:extLst>
      <p:ext uri="{BB962C8B-B14F-4D97-AF65-F5344CB8AC3E}">
        <p14:creationId xmlns:p14="http://schemas.microsoft.com/office/powerpoint/2010/main" val="27877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change in the film and bulk lattice parameter divided by the bulk lattice parameter.</a:t>
            </a:r>
          </a:p>
          <a:p>
            <a:r>
              <a:rPr lang="en-US" b="1" dirty="0"/>
              <a:t>Spin density wave</a:t>
            </a:r>
          </a:p>
          <a:p>
            <a:r>
              <a:rPr lang="en-US" dirty="0"/>
              <a:t>Fundamentally SDWs involve the development of a superstructure in the form of a periodic modulation in the density of the electronic spins with a characteristic spatial frequency. The new periodicity can be observed </a:t>
            </a:r>
            <a:r>
              <a:rPr lang="en-US" dirty="0">
                <a:hlinkClick r:id="rId3" tooltip="Neutron diffraction"/>
              </a:rPr>
              <a:t>neutron diffraction</a:t>
            </a:r>
            <a:r>
              <a:rPr lang="en-US" dirty="0"/>
              <a:t> or </a:t>
            </a:r>
            <a:r>
              <a:rPr lang="en-US" dirty="0">
                <a:hlinkClick r:id="rId4" tooltip="Electric susceptibility"/>
              </a:rPr>
              <a:t>susceptibility</a:t>
            </a:r>
            <a:r>
              <a:rPr lang="en-US" dirty="0"/>
              <a:t> measurements. Occur at low temperature in anisotropic, low-dimensional materials or in metals that have high densities of states at the Fermi level.</a:t>
            </a:r>
          </a:p>
          <a:p>
            <a:r>
              <a:rPr lang="en-US" b="1" dirty="0"/>
              <a:t>First-principles study on the phase diagram and multiferroic properties of (SrCoO</a:t>
            </a:r>
            <a:r>
              <a:rPr lang="en-US" b="1" baseline="-25000" dirty="0"/>
              <a:t>3</a:t>
            </a:r>
            <a:r>
              <a:rPr lang="en-US" b="1" dirty="0"/>
              <a:t>)</a:t>
            </a:r>
            <a:r>
              <a:rPr lang="en-US" b="1" baseline="-25000" dirty="0"/>
              <a:t>1</a:t>
            </a:r>
            <a:r>
              <a:rPr lang="en-US" b="1" dirty="0"/>
              <a:t>/(SrTiO</a:t>
            </a:r>
            <a:r>
              <a:rPr lang="en-US" b="1" baseline="-25000" dirty="0"/>
              <a:t>3</a:t>
            </a:r>
            <a:r>
              <a:rPr lang="en-US" b="1" dirty="0"/>
              <a:t>)</a:t>
            </a:r>
            <a:r>
              <a:rPr lang="en-US" b="1" baseline="-25000" dirty="0"/>
              <a:t>1</a:t>
            </a:r>
            <a:r>
              <a:rPr lang="en-US" b="1" dirty="0"/>
              <a:t> </a:t>
            </a:r>
            <a:r>
              <a:rPr lang="en-US" b="1" dirty="0" err="1"/>
              <a:t>superlattices</a:t>
            </a:r>
            <a:endParaRPr lang="en-US" b="1" dirty="0"/>
          </a:p>
          <a:p>
            <a:r>
              <a:rPr lang="en-US" dirty="0" err="1">
                <a:hlinkClick r:id="rId5"/>
              </a:rPr>
              <a:t>Guang</a:t>
            </a:r>
            <a:r>
              <a:rPr lang="en-US" dirty="0">
                <a:hlinkClick r:id="rId5"/>
              </a:rPr>
              <a:t> Song</a:t>
            </a:r>
            <a:endParaRPr lang="en-US" dirty="0"/>
          </a:p>
          <a:p>
            <a:r>
              <a:rPr lang="en-US" dirty="0"/>
              <a:t> &amp; </a:t>
            </a:r>
            <a:r>
              <a:rPr lang="en-US" dirty="0" err="1">
                <a:hlinkClick r:id="rId6"/>
              </a:rPr>
              <a:t>Weiyi</a:t>
            </a:r>
            <a:r>
              <a:rPr lang="en-US" dirty="0">
                <a:hlinkClick r:id="rId6"/>
              </a:rPr>
              <a:t> Zhang</a:t>
            </a:r>
            <a:endParaRPr lang="en-US" dirty="0"/>
          </a:p>
          <a:p>
            <a:r>
              <a:rPr lang="en-US" i="1" dirty="0"/>
              <a:t>Scientific Reports</a:t>
            </a:r>
            <a:r>
              <a:rPr lang="en-US" dirty="0"/>
              <a:t> </a:t>
            </a:r>
            <a:r>
              <a:rPr lang="en-US" b="1" dirty="0"/>
              <a:t>4</a:t>
            </a:r>
            <a:r>
              <a:rPr lang="en-US" dirty="0"/>
              <a:t>, Article number: 4564 (2014)</a:t>
            </a:r>
          </a:p>
          <a:p>
            <a:r>
              <a:rPr lang="en-US" dirty="0"/>
              <a:t>doi:10.1038/srep04564</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15</a:t>
            </a:fld>
            <a:endParaRPr lang="en-US"/>
          </a:p>
        </p:txBody>
      </p:sp>
    </p:spTree>
    <p:extLst>
      <p:ext uri="{BB962C8B-B14F-4D97-AF65-F5344CB8AC3E}">
        <p14:creationId xmlns:p14="http://schemas.microsoft.com/office/powerpoint/2010/main" val="144673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move objects, we can change their </a:t>
            </a:r>
            <a:r>
              <a:rPr lang="en-US" baseline="0" dirty="0" err="1"/>
              <a:t>shap</a:t>
            </a:r>
            <a:r>
              <a:rPr lang="en-US" baseline="0" dirty="0"/>
              <a:t> by applying a force.</a:t>
            </a:r>
            <a:endParaRPr lang="en-US" dirty="0"/>
          </a:p>
        </p:txBody>
      </p:sp>
      <p:sp>
        <p:nvSpPr>
          <p:cNvPr id="4" name="Slide Number Placeholder 3"/>
          <p:cNvSpPr>
            <a:spLocks noGrp="1"/>
          </p:cNvSpPr>
          <p:nvPr>
            <p:ph type="sldNum" sz="quarter" idx="10"/>
          </p:nvPr>
        </p:nvSpPr>
        <p:spPr/>
        <p:txBody>
          <a:bodyPr/>
          <a:lstStyle/>
          <a:p>
            <a:fld id="{340D0B29-94F4-4BFA-AABD-80212EE60993}" type="slidenum">
              <a:rPr lang="en-US" smtClean="0"/>
              <a:pPr/>
              <a:t>18</a:t>
            </a:fld>
            <a:endParaRPr lang="en-US"/>
          </a:p>
        </p:txBody>
      </p:sp>
    </p:spTree>
    <p:extLst>
      <p:ext uri="{BB962C8B-B14F-4D97-AF65-F5344CB8AC3E}">
        <p14:creationId xmlns:p14="http://schemas.microsoft.com/office/powerpoint/2010/main" val="179801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move objects, we can change their </a:t>
            </a:r>
            <a:r>
              <a:rPr lang="en-US" baseline="0" dirty="0" err="1"/>
              <a:t>shap</a:t>
            </a:r>
            <a:r>
              <a:rPr lang="en-US" baseline="0" dirty="0"/>
              <a:t> by applying a force.</a:t>
            </a:r>
            <a:endParaRPr lang="en-US" dirty="0"/>
          </a:p>
        </p:txBody>
      </p:sp>
      <p:sp>
        <p:nvSpPr>
          <p:cNvPr id="4" name="Slide Number Placeholder 3"/>
          <p:cNvSpPr>
            <a:spLocks noGrp="1"/>
          </p:cNvSpPr>
          <p:nvPr>
            <p:ph type="sldNum" sz="quarter" idx="10"/>
          </p:nvPr>
        </p:nvSpPr>
        <p:spPr/>
        <p:txBody>
          <a:bodyPr/>
          <a:lstStyle/>
          <a:p>
            <a:fld id="{340D0B29-94F4-4BFA-AABD-80212EE60993}" type="slidenum">
              <a:rPr lang="en-US" smtClean="0"/>
              <a:pPr/>
              <a:t>19</a:t>
            </a:fld>
            <a:endParaRPr lang="en-US"/>
          </a:p>
        </p:txBody>
      </p:sp>
    </p:spTree>
    <p:extLst>
      <p:ext uri="{BB962C8B-B14F-4D97-AF65-F5344CB8AC3E}">
        <p14:creationId xmlns:p14="http://schemas.microsoft.com/office/powerpoint/2010/main" val="376938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22</a:t>
            </a:fld>
            <a:endParaRPr lang="en-US"/>
          </a:p>
        </p:txBody>
      </p:sp>
    </p:spTree>
    <p:extLst>
      <p:ext uri="{BB962C8B-B14F-4D97-AF65-F5344CB8AC3E}">
        <p14:creationId xmlns:p14="http://schemas.microsoft.com/office/powerpoint/2010/main" val="321610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23</a:t>
            </a:fld>
            <a:endParaRPr lang="en-US"/>
          </a:p>
        </p:txBody>
      </p:sp>
    </p:spTree>
    <p:extLst>
      <p:ext uri="{BB962C8B-B14F-4D97-AF65-F5344CB8AC3E}">
        <p14:creationId xmlns:p14="http://schemas.microsoft.com/office/powerpoint/2010/main" val="199912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 (Ionic and covalent bonds are brittle.)</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24</a:t>
            </a:fld>
            <a:endParaRPr lang="en-US"/>
          </a:p>
        </p:txBody>
      </p:sp>
    </p:spTree>
    <p:extLst>
      <p:ext uri="{BB962C8B-B14F-4D97-AF65-F5344CB8AC3E}">
        <p14:creationId xmlns:p14="http://schemas.microsoft.com/office/powerpoint/2010/main" val="202434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25</a:t>
            </a:fld>
            <a:endParaRPr lang="en-US"/>
          </a:p>
        </p:txBody>
      </p:sp>
    </p:spTree>
    <p:extLst>
      <p:ext uri="{BB962C8B-B14F-4D97-AF65-F5344CB8AC3E}">
        <p14:creationId xmlns:p14="http://schemas.microsoft.com/office/powerpoint/2010/main" val="270755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26</a:t>
            </a:fld>
            <a:endParaRPr lang="en-US"/>
          </a:p>
        </p:txBody>
      </p:sp>
    </p:spTree>
    <p:extLst>
      <p:ext uri="{BB962C8B-B14F-4D97-AF65-F5344CB8AC3E}">
        <p14:creationId xmlns:p14="http://schemas.microsoft.com/office/powerpoint/2010/main" val="16971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it’s a single element, it is not ionic.</a:t>
            </a:r>
          </a:p>
          <a:p>
            <a:r>
              <a:rPr lang="en-US" dirty="0"/>
              <a:t>Noble gases have no electrons to take part</a:t>
            </a:r>
            <a:r>
              <a:rPr lang="en-US" baseline="0" dirty="0"/>
              <a:t> in ionic, covalent or metallic, so van der Waals</a:t>
            </a:r>
          </a:p>
          <a:p>
            <a:r>
              <a:rPr lang="en-US" baseline="0" dirty="0"/>
              <a:t>Ionic</a:t>
            </a:r>
          </a:p>
          <a:p>
            <a:r>
              <a:rPr lang="en-US" baseline="0" dirty="0"/>
              <a:t>Metallic</a:t>
            </a:r>
          </a:p>
          <a:p>
            <a:r>
              <a:rPr lang="en-US" baseline="0" dirty="0"/>
              <a:t>Covalent, four valence electrons</a:t>
            </a:r>
          </a:p>
          <a:p>
            <a:r>
              <a:rPr lang="en-US" baseline="0" dirty="0"/>
              <a:t>Covalent, group 3 and group 5 elements (The electronegative of Sb is only a little higher than for In)</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a:t>
            </a:fld>
            <a:endParaRPr lang="en-US"/>
          </a:p>
        </p:txBody>
      </p:sp>
    </p:spTree>
    <p:extLst>
      <p:ext uri="{BB962C8B-B14F-4D97-AF65-F5344CB8AC3E}">
        <p14:creationId xmlns:p14="http://schemas.microsoft.com/office/powerpoint/2010/main" val="211191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a:t>
            </a:r>
            <a:r>
              <a:rPr lang="en-US" baseline="0" dirty="0"/>
              <a:t> descriptions: </a:t>
            </a:r>
            <a:r>
              <a:rPr lang="en-US" dirty="0"/>
              <a:t>Which side corresponds with brittleness?</a:t>
            </a:r>
          </a:p>
          <a:p>
            <a:r>
              <a:rPr lang="en-US" dirty="0"/>
              <a:t>Ductile means able to be drawn out into a thin wire. Steel strings used on guitars will break</a:t>
            </a:r>
            <a:r>
              <a:rPr lang="en-US" baseline="0" dirty="0"/>
              <a:t> if tightened too much. </a:t>
            </a:r>
          </a:p>
          <a:p>
            <a:endParaRPr lang="en-US" baseline="0" dirty="0"/>
          </a:p>
          <a:p>
            <a:r>
              <a:rPr lang="en-US" baseline="0" dirty="0"/>
              <a:t>The spring is an analogy. In reality the material of the spring can stretch out too, not just the curves getting stretched.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27</a:t>
            </a:fld>
            <a:endParaRPr lang="en-US"/>
          </a:p>
        </p:txBody>
      </p:sp>
    </p:spTree>
    <p:extLst>
      <p:ext uri="{BB962C8B-B14F-4D97-AF65-F5344CB8AC3E}">
        <p14:creationId xmlns:p14="http://schemas.microsoft.com/office/powerpoint/2010/main" val="728628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0000"/>
                </a:solidFill>
              </a:rPr>
              <a:t>Rubber band has a low Y</a:t>
            </a:r>
          </a:p>
        </p:txBody>
      </p:sp>
      <p:sp>
        <p:nvSpPr>
          <p:cNvPr id="4" name="Slide Number Placeholder 3"/>
          <p:cNvSpPr>
            <a:spLocks noGrp="1"/>
          </p:cNvSpPr>
          <p:nvPr>
            <p:ph type="sldNum" sz="quarter" idx="10"/>
          </p:nvPr>
        </p:nvSpPr>
        <p:spPr/>
        <p:txBody>
          <a:bodyPr/>
          <a:lstStyle/>
          <a:p>
            <a:fld id="{340D0B29-94F4-4BFA-AABD-80212EE60993}" type="slidenum">
              <a:rPr lang="en-US" smtClean="0"/>
              <a:pPr/>
              <a:t>29</a:t>
            </a:fld>
            <a:endParaRPr lang="en-US"/>
          </a:p>
        </p:txBody>
      </p:sp>
    </p:spTree>
    <p:extLst>
      <p:ext uri="{BB962C8B-B14F-4D97-AF65-F5344CB8AC3E}">
        <p14:creationId xmlns:p14="http://schemas.microsoft.com/office/powerpoint/2010/main" val="3937170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 the force on an object, also decreases it’s length, so you could rightly argue that it would make sense at least for the tensile formula too. However, that is not the convention. </a:t>
            </a:r>
          </a:p>
        </p:txBody>
      </p:sp>
      <p:sp>
        <p:nvSpPr>
          <p:cNvPr id="4" name="Slide Number Placeholder 3"/>
          <p:cNvSpPr>
            <a:spLocks noGrp="1"/>
          </p:cNvSpPr>
          <p:nvPr>
            <p:ph type="sldNum" sz="quarter" idx="10"/>
          </p:nvPr>
        </p:nvSpPr>
        <p:spPr/>
        <p:txBody>
          <a:bodyPr/>
          <a:lstStyle/>
          <a:p>
            <a:fld id="{D2A35C37-1988-46CF-80BE-8A049F49B909}" type="slidenum">
              <a:rPr lang="en-US" smtClean="0"/>
              <a:pPr/>
              <a:t>30</a:t>
            </a:fld>
            <a:endParaRPr lang="en-US"/>
          </a:p>
        </p:txBody>
      </p:sp>
    </p:spTree>
    <p:extLst>
      <p:ext uri="{BB962C8B-B14F-4D97-AF65-F5344CB8AC3E}">
        <p14:creationId xmlns:p14="http://schemas.microsoft.com/office/powerpoint/2010/main" val="79941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more details, let’s look</a:t>
            </a:r>
            <a:r>
              <a:rPr lang="en-US" baseline="0" dirty="0"/>
              <a:t> at a simple picture of stress/stain. In a car crash, what information do we need to understand the stress on the bone? </a:t>
            </a:r>
            <a:endParaRPr lang="en-US" dirty="0"/>
          </a:p>
          <a:p>
            <a:r>
              <a:rPr lang="en-US" baseline="0" dirty="0"/>
              <a:t>We know bones are more likely to break depending on in what direction the force is applied</a:t>
            </a:r>
            <a:endParaRPr lang="en-US" dirty="0"/>
          </a:p>
        </p:txBody>
      </p:sp>
      <p:sp>
        <p:nvSpPr>
          <p:cNvPr id="4" name="Slide Number Placeholder 3"/>
          <p:cNvSpPr>
            <a:spLocks noGrp="1"/>
          </p:cNvSpPr>
          <p:nvPr>
            <p:ph type="sldNum" sz="quarter" idx="10"/>
          </p:nvPr>
        </p:nvSpPr>
        <p:spPr/>
        <p:txBody>
          <a:bodyPr/>
          <a:lstStyle/>
          <a:p>
            <a:fld id="{600BBF55-069D-4C7E-9154-78DDAC741740}" type="slidenum">
              <a:rPr lang="en-US" smtClean="0"/>
              <a:pPr/>
              <a:t>31</a:t>
            </a:fld>
            <a:endParaRPr lang="en-US"/>
          </a:p>
        </p:txBody>
      </p:sp>
    </p:spTree>
    <p:extLst>
      <p:ext uri="{BB962C8B-B14F-4D97-AF65-F5344CB8AC3E}">
        <p14:creationId xmlns:p14="http://schemas.microsoft.com/office/powerpoint/2010/main" val="152740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squeeze. It might buckle.</a:t>
            </a:r>
            <a:r>
              <a:rPr lang="en-US" baseline="0" dirty="0"/>
              <a:t> Could be harder to predict for a more complicated structure.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32</a:t>
            </a:fld>
            <a:endParaRPr lang="en-US"/>
          </a:p>
        </p:txBody>
      </p:sp>
    </p:spTree>
    <p:extLst>
      <p:ext uri="{BB962C8B-B14F-4D97-AF65-F5344CB8AC3E}">
        <p14:creationId xmlns:p14="http://schemas.microsoft.com/office/powerpoint/2010/main" val="402917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Tensors aren’t that complicated. You just need to be introduced to them. You’ve actually met many before, they were just called different things. </a:t>
            </a:r>
          </a:p>
        </p:txBody>
      </p:sp>
      <p:sp>
        <p:nvSpPr>
          <p:cNvPr id="4" name="Slide Number Placeholder 3"/>
          <p:cNvSpPr>
            <a:spLocks noGrp="1"/>
          </p:cNvSpPr>
          <p:nvPr>
            <p:ph type="sldNum" sz="quarter" idx="10"/>
          </p:nvPr>
        </p:nvSpPr>
        <p:spPr/>
        <p:txBody>
          <a:bodyPr/>
          <a:lstStyle/>
          <a:p>
            <a:fld id="{D2A35C37-1988-46CF-80BE-8A049F49B909}" type="slidenum">
              <a:rPr lang="en-US" smtClean="0"/>
              <a:pPr/>
              <a:t>33</a:t>
            </a:fld>
            <a:endParaRPr lang="en-US"/>
          </a:p>
        </p:txBody>
      </p:sp>
    </p:spTree>
    <p:extLst>
      <p:ext uri="{BB962C8B-B14F-4D97-AF65-F5344CB8AC3E}">
        <p14:creationId xmlns:p14="http://schemas.microsoft.com/office/powerpoint/2010/main" val="283281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materials, the polarization is proportional the </a:t>
            </a:r>
            <a:r>
              <a:rPr lang="en-US" baseline="0" dirty="0" err="1"/>
              <a:t>the</a:t>
            </a:r>
            <a:r>
              <a:rPr lang="en-US" baseline="0" dirty="0"/>
              <a:t> electric field, provided E is not too strong. The constant is the electric susceptibility and is dimensionless. These materials are called linear dielectrics.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34</a:t>
            </a:fld>
            <a:endParaRPr lang="en-US"/>
          </a:p>
        </p:txBody>
      </p:sp>
    </p:spTree>
    <p:extLst>
      <p:ext uri="{BB962C8B-B14F-4D97-AF65-F5344CB8AC3E}">
        <p14:creationId xmlns:p14="http://schemas.microsoft.com/office/powerpoint/2010/main" val="3008244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materials, the polarization is proportional the </a:t>
            </a:r>
            <a:r>
              <a:rPr lang="en-US" baseline="0" dirty="0" err="1"/>
              <a:t>the</a:t>
            </a:r>
            <a:r>
              <a:rPr lang="en-US" baseline="0" dirty="0"/>
              <a:t> electric field, provided E is not too strong. The constant is the electric susceptibility and is dimensionless. These materials are called linear dielectrics.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35</a:t>
            </a:fld>
            <a:endParaRPr lang="en-US"/>
          </a:p>
        </p:txBody>
      </p:sp>
    </p:spTree>
    <p:extLst>
      <p:ext uri="{BB962C8B-B14F-4D97-AF65-F5344CB8AC3E}">
        <p14:creationId xmlns:p14="http://schemas.microsoft.com/office/powerpoint/2010/main" val="262691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You’ve seen rank 0, 1 and 2 tensors frequently. They just probably weren’t called that. We’d generally just call a rank 2 a matrix, a rank 1 a vector and a rank 0 a scalar. </a:t>
            </a:r>
          </a:p>
          <a:p>
            <a:endParaRPr lang="en-US" dirty="0"/>
          </a:p>
          <a:p>
            <a:r>
              <a:rPr lang="en-US" dirty="0"/>
              <a:t>Chi is the electric susceptibility</a:t>
            </a:r>
          </a:p>
        </p:txBody>
      </p:sp>
      <p:sp>
        <p:nvSpPr>
          <p:cNvPr id="4" name="Slide Number Placeholder 3"/>
          <p:cNvSpPr>
            <a:spLocks noGrp="1"/>
          </p:cNvSpPr>
          <p:nvPr>
            <p:ph type="sldNum" sz="quarter" idx="5"/>
          </p:nvPr>
        </p:nvSpPr>
        <p:spPr/>
        <p:txBody>
          <a:bodyPr/>
          <a:lstStyle/>
          <a:p>
            <a:fld id="{D2A35C37-1988-46CF-80BE-8A049F49B909}" type="slidenum">
              <a:rPr lang="en-US" smtClean="0"/>
              <a:pPr/>
              <a:t>36</a:t>
            </a:fld>
            <a:endParaRPr lang="en-US"/>
          </a:p>
        </p:txBody>
      </p:sp>
    </p:spTree>
    <p:extLst>
      <p:ext uri="{BB962C8B-B14F-4D97-AF65-F5344CB8AC3E}">
        <p14:creationId xmlns:p14="http://schemas.microsoft.com/office/powerpoint/2010/main" val="250190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Anisotropy:</a:t>
            </a:r>
            <a:r>
              <a:rPr lang="en-US" baseline="0" dirty="0"/>
              <a:t> </a:t>
            </a:r>
            <a:r>
              <a:rPr lang="en-US" dirty="0"/>
              <a:t>the dependence of properties on direction</a:t>
            </a:r>
          </a:p>
          <a:p>
            <a:r>
              <a:rPr lang="en-US" dirty="0"/>
              <a:t>Ferroelectric materials are also often </a:t>
            </a:r>
            <a:r>
              <a:rPr lang="en-US" dirty="0" err="1"/>
              <a:t>ferroelastic</a:t>
            </a:r>
            <a:r>
              <a:rPr lang="en-US" dirty="0"/>
              <a:t>. Perhaps</a:t>
            </a:r>
            <a:r>
              <a:rPr lang="en-US" baseline="0" dirty="0"/>
              <a:t> they all are? I tried to look it up, but couldn’t find anything. </a:t>
            </a:r>
            <a:endParaRPr lang="en-US" dirty="0"/>
          </a:p>
          <a:p>
            <a:r>
              <a:rPr lang="en-US" sz="1200" b="1" i="1" kern="1200" dirty="0">
                <a:solidFill>
                  <a:schemeClr val="tx1"/>
                </a:solidFill>
                <a:latin typeface="+mn-lt"/>
                <a:ea typeface="+mn-ea"/>
                <a:cs typeface="+mn-cs"/>
              </a:rPr>
              <a:t>What is a </a:t>
            </a:r>
            <a:r>
              <a:rPr lang="en-US" sz="1200" b="1" i="1" kern="1200" dirty="0" err="1">
                <a:solidFill>
                  <a:schemeClr val="tx1"/>
                </a:solidFill>
                <a:latin typeface="+mn-lt"/>
                <a:ea typeface="+mn-ea"/>
                <a:cs typeface="+mn-cs"/>
              </a:rPr>
              <a:t>Ferroelastic</a:t>
            </a:r>
            <a:r>
              <a:rPr lang="en-US" sz="1200" b="1" i="1" kern="1200" dirty="0">
                <a:solidFill>
                  <a:schemeClr val="tx1"/>
                </a:solidFill>
                <a:latin typeface="+mn-lt"/>
                <a:ea typeface="+mn-ea"/>
                <a:cs typeface="+mn-cs"/>
              </a:rPr>
              <a:t>?</a:t>
            </a:r>
            <a:endParaRPr lang="en-US" dirty="0"/>
          </a:p>
          <a:p>
            <a:r>
              <a:rPr lang="en-US" sz="1200" kern="1200" dirty="0" err="1">
                <a:solidFill>
                  <a:schemeClr val="tx1"/>
                </a:solidFill>
                <a:latin typeface="+mn-lt"/>
                <a:ea typeface="+mn-ea"/>
                <a:cs typeface="+mn-cs"/>
              </a:rPr>
              <a:t>Ferroelastic</a:t>
            </a:r>
            <a:r>
              <a:rPr lang="en-US" sz="1200" kern="1200" dirty="0">
                <a:solidFill>
                  <a:schemeClr val="tx1"/>
                </a:solidFill>
                <a:latin typeface="+mn-lt"/>
                <a:ea typeface="+mn-ea"/>
                <a:cs typeface="+mn-cs"/>
              </a:rPr>
              <a:t> crystals are, in some respects, akin to the more familiar ferromagnetic and ferroelectric materials. Instead of spontaneous </a:t>
            </a:r>
            <a:r>
              <a:rPr lang="en-US" sz="1200" kern="1200" dirty="0" err="1">
                <a:solidFill>
                  <a:schemeClr val="tx1"/>
                </a:solidFill>
                <a:latin typeface="+mn-lt"/>
                <a:ea typeface="+mn-ea"/>
                <a:cs typeface="+mn-cs"/>
              </a:rPr>
              <a:t>magnetisation</a:t>
            </a:r>
            <a:r>
              <a:rPr lang="en-US" sz="1200" kern="1200" dirty="0">
                <a:solidFill>
                  <a:schemeClr val="tx1"/>
                </a:solidFill>
                <a:latin typeface="+mn-lt"/>
                <a:ea typeface="+mn-ea"/>
                <a:cs typeface="+mn-cs"/>
              </a:rPr>
              <a:t> or </a:t>
            </a:r>
            <a:r>
              <a:rPr lang="en-US" sz="1200" kern="1200" dirty="0" err="1">
                <a:solidFill>
                  <a:schemeClr val="tx1"/>
                </a:solidFill>
                <a:latin typeface="+mn-lt"/>
                <a:ea typeface="+mn-ea"/>
                <a:cs typeface="+mn-cs"/>
              </a:rPr>
              <a:t>polarisation</a:t>
            </a:r>
            <a:r>
              <a:rPr lang="en-US" sz="1200" kern="1200" dirty="0">
                <a:solidFill>
                  <a:schemeClr val="tx1"/>
                </a:solidFill>
                <a:latin typeface="+mn-lt"/>
                <a:ea typeface="+mn-ea"/>
                <a:cs typeface="+mn-cs"/>
              </a:rPr>
              <a:t>, these materials develop a spontaneous strain below a phase transition from </a:t>
            </a:r>
            <a:r>
              <a:rPr lang="en-US" sz="1200" kern="1200" dirty="0" err="1">
                <a:solidFill>
                  <a:schemeClr val="tx1"/>
                </a:solidFill>
                <a:latin typeface="+mn-lt"/>
                <a:ea typeface="+mn-ea"/>
                <a:cs typeface="+mn-cs"/>
              </a:rPr>
              <a:t>paraelastic</a:t>
            </a:r>
            <a:r>
              <a:rPr lang="en-US" sz="1200" kern="1200" dirty="0">
                <a:solidFill>
                  <a:schemeClr val="tx1"/>
                </a:solidFill>
                <a:latin typeface="+mn-lt"/>
                <a:ea typeface="+mn-ea"/>
                <a:cs typeface="+mn-cs"/>
              </a:rPr>
              <a:t> to </a:t>
            </a:r>
            <a:r>
              <a:rPr lang="en-US" sz="1200" kern="1200" dirty="0" err="1">
                <a:solidFill>
                  <a:schemeClr val="tx1"/>
                </a:solidFill>
                <a:latin typeface="+mn-lt"/>
                <a:ea typeface="+mn-ea"/>
                <a:cs typeface="+mn-cs"/>
              </a:rPr>
              <a:t>ferroelastic</a:t>
            </a:r>
            <a:r>
              <a:rPr lang="en-US" sz="1200" kern="1200" dirty="0">
                <a:solidFill>
                  <a:schemeClr val="tx1"/>
                </a:solidFill>
                <a:latin typeface="+mn-lt"/>
                <a:ea typeface="+mn-ea"/>
                <a:cs typeface="+mn-cs"/>
              </a:rPr>
              <a:t>. The transition is accompanied by critical </a:t>
            </a:r>
            <a:r>
              <a:rPr lang="en-US" sz="1200" kern="1200" dirty="0" err="1">
                <a:solidFill>
                  <a:schemeClr val="tx1"/>
                </a:solidFill>
                <a:latin typeface="+mn-lt"/>
                <a:ea typeface="+mn-ea"/>
                <a:cs typeface="+mn-cs"/>
              </a:rPr>
              <a:t>behaviour</a:t>
            </a:r>
            <a:r>
              <a:rPr lang="en-US" sz="1200" kern="1200" dirty="0">
                <a:solidFill>
                  <a:schemeClr val="tx1"/>
                </a:solidFill>
                <a:latin typeface="+mn-lt"/>
                <a:ea typeface="+mn-ea"/>
                <a:cs typeface="+mn-cs"/>
              </a:rPr>
              <a:t> of the elastic compliance (the effective susceptibility for the strain). </a:t>
            </a:r>
            <a:endParaRPr lang="en-US" dirty="0"/>
          </a:p>
          <a:p>
            <a:r>
              <a:rPr lang="en-US" sz="1200" kern="1200" dirty="0" err="1">
                <a:solidFill>
                  <a:schemeClr val="tx1"/>
                </a:solidFill>
                <a:latin typeface="+mn-lt"/>
                <a:ea typeface="+mn-ea"/>
                <a:cs typeface="+mn-cs"/>
              </a:rPr>
              <a:t>Ferroelastic</a:t>
            </a:r>
            <a:r>
              <a:rPr lang="en-US" sz="1200" kern="1200" dirty="0">
                <a:solidFill>
                  <a:schemeClr val="tx1"/>
                </a:solidFill>
                <a:latin typeface="+mn-lt"/>
                <a:ea typeface="+mn-ea"/>
                <a:cs typeface="+mn-cs"/>
              </a:rPr>
              <a:t> materials are defined by having switchable domains, or twins, which may be switched on application of an external field: stress.</a:t>
            </a:r>
            <a:endParaRPr lang="en-US" dirty="0"/>
          </a:p>
          <a:p>
            <a:r>
              <a:rPr lang="en-US" sz="1200" kern="1200" dirty="0">
                <a:solidFill>
                  <a:schemeClr val="tx1"/>
                </a:solidFill>
                <a:latin typeface="+mn-lt"/>
                <a:ea typeface="+mn-ea"/>
                <a:cs typeface="+mn-cs"/>
              </a:rPr>
              <a:t>Such domain microstructures often result from phase transitions.</a:t>
            </a:r>
            <a:endParaRPr lang="en-US" dirty="0"/>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37</a:t>
            </a:fld>
            <a:endParaRPr lang="en-US"/>
          </a:p>
        </p:txBody>
      </p:sp>
    </p:spTree>
    <p:extLst>
      <p:ext uri="{BB962C8B-B14F-4D97-AF65-F5344CB8AC3E}">
        <p14:creationId xmlns:p14="http://schemas.microsoft.com/office/powerpoint/2010/main" val="388706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5</a:t>
            </a:fld>
            <a:endParaRPr lang="en-US"/>
          </a:p>
        </p:txBody>
      </p:sp>
    </p:spTree>
    <p:extLst>
      <p:ext uri="{BB962C8B-B14F-4D97-AF65-F5344CB8AC3E}">
        <p14:creationId xmlns:p14="http://schemas.microsoft.com/office/powerpoint/2010/main" val="103570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seen rank 0, 1 and 2 tensors frequently. They just probably weren’t called that. We’d generally just call a rank 2 a matrix, a rank 1 a vector and a rank 0 a scalar. </a:t>
            </a:r>
          </a:p>
        </p:txBody>
      </p:sp>
      <p:sp>
        <p:nvSpPr>
          <p:cNvPr id="4" name="Slide Number Placeholder 3"/>
          <p:cNvSpPr>
            <a:spLocks noGrp="1"/>
          </p:cNvSpPr>
          <p:nvPr>
            <p:ph type="sldNum" sz="quarter" idx="5"/>
          </p:nvPr>
        </p:nvSpPr>
        <p:spPr/>
        <p:txBody>
          <a:bodyPr/>
          <a:lstStyle/>
          <a:p>
            <a:fld id="{D2A35C37-1988-46CF-80BE-8A049F49B909}" type="slidenum">
              <a:rPr lang="en-US" smtClean="0"/>
              <a:pPr/>
              <a:t>38</a:t>
            </a:fld>
            <a:endParaRPr lang="en-US"/>
          </a:p>
        </p:txBody>
      </p:sp>
    </p:spTree>
    <p:extLst>
      <p:ext uri="{BB962C8B-B14F-4D97-AF65-F5344CB8AC3E}">
        <p14:creationId xmlns:p14="http://schemas.microsoft.com/office/powerpoint/2010/main" val="4133163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a 3x3 matrix in 3D. Rank 3 is 3X3X3+27. Rank 4=81.</a:t>
            </a:r>
          </a:p>
          <a:p>
            <a:endParaRPr lang="en-US" dirty="0"/>
          </a:p>
          <a:p>
            <a:r>
              <a:rPr lang="en-US" dirty="0"/>
              <a:t>Consider</a:t>
            </a:r>
            <a:r>
              <a:rPr lang="en-US" baseline="0" dirty="0"/>
              <a:t> showing example on board of matrix (xx, </a:t>
            </a:r>
            <a:r>
              <a:rPr lang="en-US" baseline="0" dirty="0" err="1"/>
              <a:t>xy</a:t>
            </a:r>
            <a:r>
              <a:rPr lang="en-US" baseline="0" dirty="0"/>
              <a:t>, </a:t>
            </a:r>
            <a:r>
              <a:rPr lang="en-US" baseline="0" dirty="0" err="1"/>
              <a:t>xz</a:t>
            </a:r>
            <a:r>
              <a:rPr lang="en-US" baseline="0" dirty="0"/>
              <a:t>…)(x y z). Maybe insert (0 0 1) for vector.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39</a:t>
            </a:fld>
            <a:endParaRPr lang="en-US"/>
          </a:p>
        </p:txBody>
      </p:sp>
    </p:spTree>
    <p:extLst>
      <p:ext uri="{BB962C8B-B14F-4D97-AF65-F5344CB8AC3E}">
        <p14:creationId xmlns:p14="http://schemas.microsoft.com/office/powerpoint/2010/main" val="3814499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finishing this slide, you might expect strain to be a second rank tensor, based on the fact that force is a vector. However, it’s a lot more complicated. I want you to at least understand why it’s so complicated. I’m not likely to ask stress/strain tensor math questions on a test. I could ask general conceptual questions however. </a:t>
            </a:r>
          </a:p>
        </p:txBody>
      </p:sp>
      <p:sp>
        <p:nvSpPr>
          <p:cNvPr id="4" name="Slide Number Placeholder 3"/>
          <p:cNvSpPr>
            <a:spLocks noGrp="1"/>
          </p:cNvSpPr>
          <p:nvPr>
            <p:ph type="sldNum" sz="quarter" idx="5"/>
          </p:nvPr>
        </p:nvSpPr>
        <p:spPr/>
        <p:txBody>
          <a:bodyPr/>
          <a:lstStyle/>
          <a:p>
            <a:fld id="{D2A35C37-1988-46CF-80BE-8A049F49B909}" type="slidenum">
              <a:rPr lang="en-US" smtClean="0"/>
              <a:pPr/>
              <a:t>40</a:t>
            </a:fld>
            <a:endParaRPr lang="en-US"/>
          </a:p>
        </p:txBody>
      </p:sp>
    </p:spTree>
    <p:extLst>
      <p:ext uri="{BB962C8B-B14F-4D97-AF65-F5344CB8AC3E}">
        <p14:creationId xmlns:p14="http://schemas.microsoft.com/office/powerpoint/2010/main" val="89235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piezoelectricity is a 3</a:t>
            </a:r>
            <a:r>
              <a:rPr lang="en-US" baseline="30000" dirty="0"/>
              <a:t>rd</a:t>
            </a:r>
            <a:r>
              <a:rPr lang="en-US" dirty="0"/>
              <a:t> order, or effect of an applied stimulus</a:t>
            </a:r>
          </a:p>
        </p:txBody>
      </p:sp>
      <p:sp>
        <p:nvSpPr>
          <p:cNvPr id="4" name="Slide Number Placeholder 3"/>
          <p:cNvSpPr>
            <a:spLocks noGrp="1"/>
          </p:cNvSpPr>
          <p:nvPr>
            <p:ph type="sldNum" sz="quarter" idx="10"/>
          </p:nvPr>
        </p:nvSpPr>
        <p:spPr/>
        <p:txBody>
          <a:bodyPr/>
          <a:lstStyle/>
          <a:p>
            <a:fld id="{D2A35C37-1988-46CF-80BE-8A049F49B909}" type="slidenum">
              <a:rPr lang="en-US" smtClean="0"/>
              <a:pPr/>
              <a:t>41</a:t>
            </a:fld>
            <a:endParaRPr lang="en-US"/>
          </a:p>
        </p:txBody>
      </p:sp>
    </p:spTree>
    <p:extLst>
      <p:ext uri="{BB962C8B-B14F-4D97-AF65-F5344CB8AC3E}">
        <p14:creationId xmlns:p14="http://schemas.microsoft.com/office/powerpoint/2010/main" val="2118139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piezoelectricity is a 3</a:t>
            </a:r>
            <a:r>
              <a:rPr lang="en-US" baseline="30000" dirty="0"/>
              <a:t>rd</a:t>
            </a:r>
            <a:r>
              <a:rPr lang="en-US" dirty="0"/>
              <a:t> order, or effect of an applied stimulus</a:t>
            </a:r>
          </a:p>
        </p:txBody>
      </p:sp>
      <p:sp>
        <p:nvSpPr>
          <p:cNvPr id="4" name="Slide Number Placeholder 3"/>
          <p:cNvSpPr>
            <a:spLocks noGrp="1"/>
          </p:cNvSpPr>
          <p:nvPr>
            <p:ph type="sldNum" sz="quarter" idx="10"/>
          </p:nvPr>
        </p:nvSpPr>
        <p:spPr/>
        <p:txBody>
          <a:bodyPr/>
          <a:lstStyle/>
          <a:p>
            <a:fld id="{D2A35C37-1988-46CF-80BE-8A049F49B909}" type="slidenum">
              <a:rPr lang="en-US" smtClean="0"/>
              <a:pPr/>
              <a:t>42</a:t>
            </a:fld>
            <a:endParaRPr lang="en-US"/>
          </a:p>
        </p:txBody>
      </p:sp>
    </p:spTree>
    <p:extLst>
      <p:ext uri="{BB962C8B-B14F-4D97-AF65-F5344CB8AC3E}">
        <p14:creationId xmlns:p14="http://schemas.microsoft.com/office/powerpoint/2010/main" val="88821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726F0-394E-4504-A13A-949BE8C270FF}" type="slidenum">
              <a:rPr lang="de-DE"/>
              <a:pPr/>
              <a:t>44</a:t>
            </a:fld>
            <a:endParaRPr lang="de-DE"/>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3690933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32945-25DE-45D1-9B9E-14F68A05FDC9}" type="slidenum">
              <a:rPr lang="de-DE"/>
              <a:pPr/>
              <a:t>45</a:t>
            </a:fld>
            <a:endParaRPr lang="de-DE"/>
          </a:p>
        </p:txBody>
      </p:sp>
      <p:sp>
        <p:nvSpPr>
          <p:cNvPr id="58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dirty="0"/>
              <a:t>We further simplify this </a:t>
            </a:r>
            <a:r>
              <a:rPr lang="en-GB" dirty="0" err="1"/>
              <a:t>xy</a:t>
            </a:r>
            <a:r>
              <a:rPr lang="en-GB" dirty="0"/>
              <a:t> to one number because of the next slide</a:t>
            </a:r>
          </a:p>
        </p:txBody>
      </p:sp>
    </p:spTree>
    <p:extLst>
      <p:ext uri="{BB962C8B-B14F-4D97-AF65-F5344CB8AC3E}">
        <p14:creationId xmlns:p14="http://schemas.microsoft.com/office/powerpoint/2010/main" val="1369588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a:t>
            </a:r>
            <a:r>
              <a:rPr lang="en-US" baseline="0" dirty="0"/>
              <a:t> = stiffness * strain (compare to simple version we discussed before)</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46</a:t>
            </a:fld>
            <a:endParaRPr lang="en-US"/>
          </a:p>
        </p:txBody>
      </p:sp>
    </p:spTree>
    <p:extLst>
      <p:ext uri="{BB962C8B-B14F-4D97-AF65-F5344CB8AC3E}">
        <p14:creationId xmlns:p14="http://schemas.microsoft.com/office/powerpoint/2010/main" val="423238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and sigma both are common variables for strain</a:t>
            </a:r>
          </a:p>
        </p:txBody>
      </p:sp>
      <p:sp>
        <p:nvSpPr>
          <p:cNvPr id="4" name="Slide Number Placeholder 3"/>
          <p:cNvSpPr>
            <a:spLocks noGrp="1"/>
          </p:cNvSpPr>
          <p:nvPr>
            <p:ph type="sldNum" sz="quarter" idx="5"/>
          </p:nvPr>
        </p:nvSpPr>
        <p:spPr/>
        <p:txBody>
          <a:bodyPr/>
          <a:lstStyle/>
          <a:p>
            <a:fld id="{D2A35C37-1988-46CF-80BE-8A049F49B909}" type="slidenum">
              <a:rPr lang="en-US" smtClean="0"/>
              <a:pPr/>
              <a:t>48</a:t>
            </a:fld>
            <a:endParaRPr lang="en-US"/>
          </a:p>
        </p:txBody>
      </p:sp>
    </p:spTree>
    <p:extLst>
      <p:ext uri="{BB962C8B-B14F-4D97-AF65-F5344CB8AC3E}">
        <p14:creationId xmlns:p14="http://schemas.microsoft.com/office/powerpoint/2010/main" val="962924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1DD53-2BCF-4CB8-B338-7A510405ACC2}" type="slidenum">
              <a:rPr lang="de-DE"/>
              <a:pPr/>
              <a:t>51</a:t>
            </a:fld>
            <a:endParaRPr lang="de-DE"/>
          </a:p>
        </p:txBody>
      </p:sp>
      <p:sp>
        <p:nvSpPr>
          <p:cNvPr id="76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293005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elements want electrons to fill their outer orbital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6</a:t>
            </a:fld>
            <a:endParaRPr lang="en-US"/>
          </a:p>
        </p:txBody>
      </p:sp>
    </p:spTree>
    <p:extLst>
      <p:ext uri="{BB962C8B-B14F-4D97-AF65-F5344CB8AC3E}">
        <p14:creationId xmlns:p14="http://schemas.microsoft.com/office/powerpoint/2010/main" val="371090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Matrices listed here are the different symmetry operations for cubic</a:t>
            </a:r>
          </a:p>
        </p:txBody>
      </p:sp>
      <p:sp>
        <p:nvSpPr>
          <p:cNvPr id="4" name="Slide Number Placeholder 3"/>
          <p:cNvSpPr>
            <a:spLocks noGrp="1"/>
          </p:cNvSpPr>
          <p:nvPr>
            <p:ph type="sldNum" sz="quarter" idx="10"/>
          </p:nvPr>
        </p:nvSpPr>
        <p:spPr/>
        <p:txBody>
          <a:bodyPr/>
          <a:lstStyle/>
          <a:p>
            <a:fld id="{D2A35C37-1988-46CF-80BE-8A049F49B909}" type="slidenum">
              <a:rPr lang="en-US" smtClean="0"/>
              <a:pPr/>
              <a:t>52</a:t>
            </a:fld>
            <a:endParaRPr lang="en-US"/>
          </a:p>
        </p:txBody>
      </p:sp>
    </p:spTree>
    <p:extLst>
      <p:ext uri="{BB962C8B-B14F-4D97-AF65-F5344CB8AC3E}">
        <p14:creationId xmlns:p14="http://schemas.microsoft.com/office/powerpoint/2010/main" val="109908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
            </a:r>
          </a:p>
          <a:p>
            <a:r>
              <a:rPr lang="en-US" dirty="0"/>
              <a:t>Do we want airplane</a:t>
            </a:r>
            <a:r>
              <a:rPr lang="en-US" baseline="0" dirty="0"/>
              <a:t> wings with a big or small shear modulus?</a:t>
            </a:r>
            <a:endParaRPr lang="en-US" dirty="0"/>
          </a:p>
        </p:txBody>
      </p:sp>
      <p:sp>
        <p:nvSpPr>
          <p:cNvPr id="4" name="Slide Number Placeholder 3"/>
          <p:cNvSpPr>
            <a:spLocks noGrp="1"/>
          </p:cNvSpPr>
          <p:nvPr>
            <p:ph type="sldNum" sz="quarter" idx="10"/>
          </p:nvPr>
        </p:nvSpPr>
        <p:spPr/>
        <p:txBody>
          <a:bodyPr/>
          <a:lstStyle/>
          <a:p>
            <a:fld id="{340D0B29-94F4-4BFA-AABD-80212EE60993}" type="slidenum">
              <a:rPr lang="en-US" smtClean="0"/>
              <a:pPr/>
              <a:t>53</a:t>
            </a:fld>
            <a:endParaRPr lang="en-US"/>
          </a:p>
        </p:txBody>
      </p:sp>
    </p:spTree>
    <p:extLst>
      <p:ext uri="{BB962C8B-B14F-4D97-AF65-F5344CB8AC3E}">
        <p14:creationId xmlns:p14="http://schemas.microsoft.com/office/powerpoint/2010/main" val="133631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Covalent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7</a:t>
            </a:fld>
            <a:endParaRPr lang="en-US"/>
          </a:p>
        </p:txBody>
      </p:sp>
    </p:spTree>
    <p:extLst>
      <p:ext uri="{BB962C8B-B14F-4D97-AF65-F5344CB8AC3E}">
        <p14:creationId xmlns:p14="http://schemas.microsoft.com/office/powerpoint/2010/main" val="179062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8</a:t>
            </a:fld>
            <a:endParaRPr lang="en-US"/>
          </a:p>
        </p:txBody>
      </p:sp>
    </p:spTree>
    <p:extLst>
      <p:ext uri="{BB962C8B-B14F-4D97-AF65-F5344CB8AC3E}">
        <p14:creationId xmlns:p14="http://schemas.microsoft.com/office/powerpoint/2010/main" val="211013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9</a:t>
            </a:fld>
            <a:endParaRPr lang="en-US"/>
          </a:p>
        </p:txBody>
      </p:sp>
    </p:spTree>
    <p:extLst>
      <p:ext uri="{BB962C8B-B14F-4D97-AF65-F5344CB8AC3E}">
        <p14:creationId xmlns:p14="http://schemas.microsoft.com/office/powerpoint/2010/main" val="132259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10</a:t>
            </a:fld>
            <a:endParaRPr lang="en-US"/>
          </a:p>
        </p:txBody>
      </p:sp>
    </p:spTree>
    <p:extLst>
      <p:ext uri="{BB962C8B-B14F-4D97-AF65-F5344CB8AC3E}">
        <p14:creationId xmlns:p14="http://schemas.microsoft.com/office/powerpoint/2010/main" val="110724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About 1/10</a:t>
            </a:r>
            <a:r>
              <a:rPr lang="en-US" baseline="0" dirty="0"/>
              <a:t> the strength of a covalent bond </a:t>
            </a:r>
            <a:r>
              <a:rPr lang="en-US" dirty="0">
                <a:effectLst/>
              </a:rPr>
              <a:t>usually oxygen, nitrogen or fluorine</a:t>
            </a:r>
            <a:br>
              <a:rPr lang="en-US" dirty="0">
                <a:effectLst/>
              </a:rPr>
            </a:br>
            <a:br>
              <a:rPr lang="en-US" dirty="0">
                <a:effectLst/>
              </a:rPr>
            </a:br>
            <a:r>
              <a:rPr lang="en-US" dirty="0">
                <a:effectLst/>
              </a:rPr>
              <a:t>Read more : </a:t>
            </a:r>
            <a:r>
              <a:rPr lang="en-US" dirty="0">
                <a:effectLst/>
                <a:hlinkClick r:id="rId3"/>
              </a:rPr>
              <a:t>http://www.ehow.com/facts_5982030_covalent-vs_-hydrogen-bonds.html</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11</a:t>
            </a:fld>
            <a:endParaRPr lang="en-US"/>
          </a:p>
        </p:txBody>
      </p:sp>
    </p:spTree>
    <p:extLst>
      <p:ext uri="{BB962C8B-B14F-4D97-AF65-F5344CB8AC3E}">
        <p14:creationId xmlns:p14="http://schemas.microsoft.com/office/powerpoint/2010/main" val="137541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CF217-282D-421F-9386-2006897CFAB1}"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08EC8CD-E42B-4D0B-ADA7-9C8D69EA65A5}" type="slidenum">
              <a:rPr lang="en-US"/>
              <a:pPr/>
              <a:t>‹#›</a:t>
            </a:fld>
            <a:endParaRPr lang="en-US"/>
          </a:p>
        </p:txBody>
      </p:sp>
    </p:spTree>
    <p:extLst>
      <p:ext uri="{BB962C8B-B14F-4D97-AF65-F5344CB8AC3E}">
        <p14:creationId xmlns:p14="http://schemas.microsoft.com/office/powerpoint/2010/main" val="263991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CF217-282D-421F-9386-2006897CFAB1}"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CF217-282D-421F-9386-2006897CFAB1}"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CF217-282D-421F-9386-2006897CFAB1}"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CF217-282D-421F-9386-2006897CFAB1}"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CF217-282D-421F-9386-2006897CFAB1}"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F217-282D-421F-9386-2006897CFAB1}" type="datetimeFigureOut">
              <a:rPr lang="en-US" smtClean="0"/>
              <a:pPr/>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63874-1D20-4CC7-A91B-AA700FFF7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8.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4.wmf"/><Relationship Id="rId11" Type="http://schemas.openxmlformats.org/officeDocument/2006/relationships/image" Target="../media/image36.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33.wmf"/><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0.wmf"/><Relationship Id="rId5" Type="http://schemas.openxmlformats.org/officeDocument/2006/relationships/oleObject" Target="../embeddings/oleObject6.bin"/><Relationship Id="rId10" Type="http://schemas.openxmlformats.org/officeDocument/2006/relationships/image" Target="../media/image43.png"/><Relationship Id="rId4" Type="http://schemas.openxmlformats.org/officeDocument/2006/relationships/image" Target="../media/image39.wmf"/><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0.png"/><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oleObject" Target="../embeddings/oleObject9.bin"/><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0.wmf"/><Relationship Id="rId5" Type="http://schemas.openxmlformats.org/officeDocument/2006/relationships/oleObject" Target="../embeddings/oleObject11.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7"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14.bin"/><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1.jpeg"/><Relationship Id="rId7" Type="http://schemas.openxmlformats.org/officeDocument/2006/relationships/oleObject" Target="../embeddings/oleObject17.bin"/><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73.wmf"/><Relationship Id="rId5" Type="http://schemas.openxmlformats.org/officeDocument/2006/relationships/oleObject" Target="../embeddings/oleObject16.bin"/><Relationship Id="rId4" Type="http://schemas.openxmlformats.org/officeDocument/2006/relationships/image" Target="../media/image72.png"/><Relationship Id="rId9"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85" y="305493"/>
            <a:ext cx="8229600" cy="1143000"/>
          </a:xfrm>
        </p:spPr>
        <p:txBody>
          <a:bodyPr/>
          <a:lstStyle/>
          <a:p>
            <a:r>
              <a:rPr lang="en-US" dirty="0"/>
              <a:t>Comparing Charge Densities</a:t>
            </a:r>
          </a:p>
        </p:txBody>
      </p:sp>
      <p:sp>
        <p:nvSpPr>
          <p:cNvPr id="3" name="Content Placeholder 2"/>
          <p:cNvSpPr>
            <a:spLocks noGrp="1"/>
          </p:cNvSpPr>
          <p:nvPr>
            <p:ph idx="1"/>
          </p:nvPr>
        </p:nvSpPr>
        <p:spPr>
          <a:xfrm>
            <a:off x="152400" y="1676400"/>
            <a:ext cx="8839200" cy="4953000"/>
          </a:xfrm>
        </p:spPr>
        <p:txBody>
          <a:bodyPr>
            <a:normAutofit/>
          </a:bodyPr>
          <a:lstStyle/>
          <a:p>
            <a:r>
              <a:rPr lang="en-US" dirty="0">
                <a:solidFill>
                  <a:srgbClr val="FF0000"/>
                </a:solidFill>
              </a:rPr>
              <a:t>Covalent crystals </a:t>
            </a:r>
            <a:r>
              <a:rPr lang="en-US" dirty="0"/>
              <a:t>have large interstitial charge density called bonds</a:t>
            </a:r>
          </a:p>
          <a:p>
            <a:r>
              <a:rPr lang="en-US" dirty="0">
                <a:solidFill>
                  <a:srgbClr val="7030A0"/>
                </a:solidFill>
              </a:rPr>
              <a:t>Molecular crystals </a:t>
            </a:r>
            <a:r>
              <a:rPr lang="en-US" dirty="0"/>
              <a:t>(noble gases) have filled shells, and are extremely tight-binding solids (~spherical).</a:t>
            </a:r>
          </a:p>
          <a:p>
            <a:r>
              <a:rPr lang="en-US" dirty="0">
                <a:solidFill>
                  <a:srgbClr val="00B050"/>
                </a:solidFill>
              </a:rPr>
              <a:t>Ionic crystals </a:t>
            </a:r>
            <a:r>
              <a:rPr lang="en-US" dirty="0"/>
              <a:t>composed of a metallic and a nonmetallic element and share electrons (also bond)</a:t>
            </a:r>
          </a:p>
          <a:p>
            <a:r>
              <a:rPr lang="en-US" dirty="0"/>
              <a:t>Compare to </a:t>
            </a:r>
            <a:r>
              <a:rPr lang="en-US" dirty="0">
                <a:solidFill>
                  <a:srgbClr val="0070C0"/>
                </a:solidFill>
              </a:rPr>
              <a:t>metals</a:t>
            </a:r>
            <a:r>
              <a:rPr lang="en-US" dirty="0"/>
              <a:t> (even distribution)</a:t>
            </a:r>
            <a:endParaRPr lang="en-US" dirty="0">
              <a:solidFill>
                <a:srgbClr val="0070C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39000"/>
                    </a14:imgEffect>
                  </a14:imgLayer>
                </a14:imgProps>
              </a:ext>
            </a:extLst>
          </a:blip>
          <a:stretch>
            <a:fillRect/>
          </a:stretch>
        </p:blipFill>
        <p:spPr>
          <a:xfrm>
            <a:off x="5701238" y="0"/>
            <a:ext cx="3189945" cy="1775357"/>
          </a:xfrm>
          <a:prstGeom prst="rect">
            <a:avLst/>
          </a:prstGeom>
          <a:ln>
            <a:solidFill>
              <a:srgbClr val="7030A0"/>
            </a:solidFill>
          </a:ln>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rightnessContrast contrast="-33000"/>
                    </a14:imgEffect>
                  </a14:imgLayer>
                </a14:imgProps>
              </a:ext>
            </a:extLst>
          </a:blip>
          <a:stretch>
            <a:fillRect/>
          </a:stretch>
        </p:blipFill>
        <p:spPr>
          <a:xfrm>
            <a:off x="5857416" y="2162733"/>
            <a:ext cx="3286584" cy="1924319"/>
          </a:xfrm>
          <a:prstGeom prst="rect">
            <a:avLst/>
          </a:prstGeom>
          <a:ln>
            <a:solidFill>
              <a:srgbClr val="00B050"/>
            </a:solidFill>
          </a:ln>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rightnessContrast contrast="-56000"/>
                    </a14:imgEffect>
                  </a14:imgLayer>
                </a14:imgProps>
              </a:ext>
            </a:extLst>
          </a:blip>
          <a:stretch>
            <a:fillRect/>
          </a:stretch>
        </p:blipFill>
        <p:spPr>
          <a:xfrm>
            <a:off x="304800" y="0"/>
            <a:ext cx="3600953" cy="1829055"/>
          </a:xfrm>
          <a:prstGeom prst="rect">
            <a:avLst/>
          </a:prstGeom>
          <a:ln>
            <a:solidFill>
              <a:srgbClr val="FF0000"/>
            </a:solidFill>
          </a:ln>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rightnessContrast contrast="-38000"/>
                    </a14:imgEffect>
                  </a14:imgLayer>
                </a14:imgProps>
              </a:ext>
            </a:extLst>
          </a:blip>
          <a:stretch>
            <a:fillRect/>
          </a:stretch>
        </p:blipFill>
        <p:spPr>
          <a:xfrm>
            <a:off x="6882901" y="5705965"/>
            <a:ext cx="2286499" cy="1131022"/>
          </a:xfrm>
          <a:prstGeom prst="rect">
            <a:avLst/>
          </a:prstGeom>
          <a:ln>
            <a:solidFill>
              <a:srgbClr val="0070C0"/>
            </a:solidFill>
          </a:ln>
        </p:spPr>
      </p:pic>
    </p:spTree>
    <p:extLst>
      <p:ext uri="{BB962C8B-B14F-4D97-AF65-F5344CB8AC3E}">
        <p14:creationId xmlns:p14="http://schemas.microsoft.com/office/powerpoint/2010/main" val="19952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pic>
        <p:nvPicPr>
          <p:cNvPr id="200706" name="Picture 2" descr="http://www.ces.fau.edu/nasa/images/module_3/HydrogenBo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 y="2504887"/>
            <a:ext cx="3276600" cy="42923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124200" y="2590800"/>
            <a:ext cx="60198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H</a:t>
            </a:r>
            <a:r>
              <a:rPr lang="en-US" baseline="-25000" dirty="0"/>
              <a:t>2</a:t>
            </a:r>
            <a:r>
              <a:rPr lang="en-US" dirty="0"/>
              <a:t>0, hydrogen covalently bonds with nearby oxygen, but it also has a hydrogen bond with the next nearest neighbor.</a:t>
            </a:r>
          </a:p>
        </p:txBody>
      </p:sp>
      <p:sp>
        <p:nvSpPr>
          <p:cNvPr id="9" name="TextBox 8"/>
          <p:cNvSpPr txBox="1"/>
          <p:nvPr/>
        </p:nvSpPr>
        <p:spPr>
          <a:xfrm>
            <a:off x="3276600" y="-12103"/>
            <a:ext cx="4193945" cy="830997"/>
          </a:xfrm>
          <a:prstGeom prst="rect">
            <a:avLst/>
          </a:prstGeom>
          <a:noFill/>
        </p:spPr>
        <p:txBody>
          <a:bodyPr wrap="square" rtlCol="0">
            <a:spAutoFit/>
          </a:bodyPr>
          <a:lstStyle/>
          <a:p>
            <a:pPr algn="ctr"/>
            <a:r>
              <a:rPr lang="en-US" sz="2400" b="1" dirty="0">
                <a:solidFill>
                  <a:srgbClr val="FF0000"/>
                </a:solidFill>
              </a:rPr>
              <a:t>What kind of bond forms in a single molecule of H and O?</a:t>
            </a:r>
          </a:p>
        </p:txBody>
      </p:sp>
      <p:pic>
        <p:nvPicPr>
          <p:cNvPr id="4" name="Picture 3"/>
          <p:cNvPicPr>
            <a:picLocks noChangeAspect="1"/>
          </p:cNvPicPr>
          <p:nvPr/>
        </p:nvPicPr>
        <p:blipFill>
          <a:blip r:embed="rId4"/>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
        <p:nvSpPr>
          <p:cNvPr id="11" name="TextBox 10"/>
          <p:cNvSpPr txBox="1"/>
          <p:nvPr/>
        </p:nvSpPr>
        <p:spPr>
          <a:xfrm>
            <a:off x="58807" y="6163334"/>
            <a:ext cx="3124200" cy="707886"/>
          </a:xfrm>
          <a:prstGeom prst="rect">
            <a:avLst/>
          </a:prstGeom>
          <a:noFill/>
        </p:spPr>
        <p:txBody>
          <a:bodyPr wrap="square" rtlCol="0">
            <a:spAutoFit/>
          </a:bodyPr>
          <a:lstStyle/>
          <a:p>
            <a:pPr algn="ctr"/>
            <a:r>
              <a:rPr lang="en-US" sz="2000" b="1" dirty="0">
                <a:solidFill>
                  <a:srgbClr val="FF0000"/>
                </a:solidFill>
              </a:rPr>
              <a:t>What happens if you bring in another molecule?</a:t>
            </a:r>
          </a:p>
        </p:txBody>
      </p:sp>
      <p:pic>
        <p:nvPicPr>
          <p:cNvPr id="12" name="Picture 11"/>
          <p:cNvPicPr>
            <a:picLocks noChangeAspect="1"/>
          </p:cNvPicPr>
          <p:nvPr/>
        </p:nvPicPr>
        <p:blipFill>
          <a:blip r:embed="rId4"/>
          <a:stretch>
            <a:fillRect/>
          </a:stretch>
        </p:blipFill>
        <p:spPr>
          <a:xfrm>
            <a:off x="5368879" y="5020708"/>
            <a:ext cx="1648055" cy="1800476"/>
          </a:xfrm>
          <a:prstGeom prst="rect">
            <a:avLst/>
          </a:prstGeom>
        </p:spPr>
      </p:pic>
      <p:pic>
        <p:nvPicPr>
          <p:cNvPr id="13" name="Picture 12"/>
          <p:cNvPicPr>
            <a:picLocks noChangeAspect="1"/>
          </p:cNvPicPr>
          <p:nvPr/>
        </p:nvPicPr>
        <p:blipFill>
          <a:blip r:embed="rId4"/>
          <a:stretch>
            <a:fillRect/>
          </a:stretch>
        </p:blipFill>
        <p:spPr>
          <a:xfrm flipH="1">
            <a:off x="7038745" y="5020708"/>
            <a:ext cx="1648055" cy="1800476"/>
          </a:xfrm>
          <a:prstGeom prst="rect">
            <a:avLst/>
          </a:prstGeom>
        </p:spPr>
      </p:pic>
      <p:sp>
        <p:nvSpPr>
          <p:cNvPr id="14" name="TextBox 13"/>
          <p:cNvSpPr txBox="1"/>
          <p:nvPr/>
        </p:nvSpPr>
        <p:spPr>
          <a:xfrm>
            <a:off x="5454834" y="4513417"/>
            <a:ext cx="3124200" cy="400110"/>
          </a:xfrm>
          <a:prstGeom prst="rect">
            <a:avLst/>
          </a:prstGeom>
          <a:noFill/>
        </p:spPr>
        <p:txBody>
          <a:bodyPr wrap="square" rtlCol="0">
            <a:spAutoFit/>
          </a:bodyPr>
          <a:lstStyle/>
          <a:p>
            <a:pPr algn="ctr"/>
            <a:r>
              <a:rPr lang="en-US" sz="2000" b="1" dirty="0">
                <a:solidFill>
                  <a:srgbClr val="FF0000"/>
                </a:solidFill>
              </a:rPr>
              <a:t>Is this arrangement likely?</a:t>
            </a:r>
          </a:p>
        </p:txBody>
      </p:sp>
    </p:spTree>
    <p:extLst>
      <p:ext uri="{BB962C8B-B14F-4D97-AF65-F5344CB8AC3E}">
        <p14:creationId xmlns:p14="http://schemas.microsoft.com/office/powerpoint/2010/main" val="20378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P spid="7" grpId="0" uiExpand="1" build="p"/>
      <p:bldP spid="9"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pic>
        <p:nvPicPr>
          <p:cNvPr id="200706" name="Picture 2" descr="http://www.ces.fau.edu/nasa/images/module_3/HydrogenBo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 y="2504887"/>
            <a:ext cx="3276600" cy="42923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124200" y="2743200"/>
            <a:ext cx="6019800" cy="434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H</a:t>
            </a:r>
            <a:r>
              <a:rPr lang="en-US" baseline="-25000" dirty="0"/>
              <a:t>2</a:t>
            </a:r>
            <a:r>
              <a:rPr lang="en-US" dirty="0"/>
              <a:t>0, hydrogen covalently bonds with nearby oxygen, but it also has a hydrogen bond with the next nearest neighbor.</a:t>
            </a:r>
          </a:p>
          <a:p>
            <a:r>
              <a:rPr lang="en-US" dirty="0"/>
              <a:t>Since the electron is pulled toward the closer oxygen, the positive charge is on the outside and attracted to other negative </a:t>
            </a:r>
            <a:r>
              <a:rPr lang="en-US" dirty="0" err="1"/>
              <a:t>oxygens</a:t>
            </a:r>
            <a:r>
              <a:rPr lang="en-US" dirty="0"/>
              <a:t>.</a:t>
            </a:r>
          </a:p>
        </p:txBody>
      </p:sp>
      <p:pic>
        <p:nvPicPr>
          <p:cNvPr id="200712" name="Picture 8" descr="http://galedc.com/uploads/c798aead433203cb7c4b07fb1baa31ed21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305" y="64885"/>
            <a:ext cx="2330632" cy="25656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6600" y="-12103"/>
            <a:ext cx="4193945" cy="830997"/>
          </a:xfrm>
          <a:prstGeom prst="rect">
            <a:avLst/>
          </a:prstGeom>
          <a:noFill/>
        </p:spPr>
        <p:txBody>
          <a:bodyPr wrap="square" rtlCol="0">
            <a:spAutoFit/>
          </a:bodyPr>
          <a:lstStyle/>
          <a:p>
            <a:pPr algn="ctr"/>
            <a:r>
              <a:rPr lang="en-US" sz="2400" b="1" dirty="0">
                <a:solidFill>
                  <a:srgbClr val="FF0000"/>
                </a:solidFill>
              </a:rPr>
              <a:t>What kind of bond forms in a single molecule of H and O?</a:t>
            </a:r>
          </a:p>
        </p:txBody>
      </p:sp>
      <p:pic>
        <p:nvPicPr>
          <p:cNvPr id="4" name="Picture 3"/>
          <p:cNvPicPr>
            <a:picLocks noChangeAspect="1"/>
          </p:cNvPicPr>
          <p:nvPr/>
        </p:nvPicPr>
        <p:blipFill>
          <a:blip r:embed="rId5"/>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
        <p:nvSpPr>
          <p:cNvPr id="11" name="TextBox 10"/>
          <p:cNvSpPr txBox="1"/>
          <p:nvPr/>
        </p:nvSpPr>
        <p:spPr>
          <a:xfrm>
            <a:off x="58807" y="6163334"/>
            <a:ext cx="3124200" cy="707886"/>
          </a:xfrm>
          <a:prstGeom prst="rect">
            <a:avLst/>
          </a:prstGeom>
          <a:noFill/>
        </p:spPr>
        <p:txBody>
          <a:bodyPr wrap="square" rtlCol="0">
            <a:spAutoFit/>
          </a:bodyPr>
          <a:lstStyle/>
          <a:p>
            <a:pPr algn="ctr"/>
            <a:r>
              <a:rPr lang="en-US" sz="2000" b="1" dirty="0">
                <a:solidFill>
                  <a:srgbClr val="FF0000"/>
                </a:solidFill>
              </a:rPr>
              <a:t>What happens if you bring in another molecule?</a:t>
            </a:r>
          </a:p>
        </p:txBody>
      </p:sp>
    </p:spTree>
    <p:extLst>
      <p:ext uri="{BB962C8B-B14F-4D97-AF65-F5344CB8AC3E}">
        <p14:creationId xmlns:p14="http://schemas.microsoft.com/office/powerpoint/2010/main" val="99206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0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0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P spid="7" grpId="0" uiExpand="1" build="p"/>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CFD6-C0E1-D9B1-DC18-F2AEC54C1AA8}"/>
              </a:ext>
            </a:extLst>
          </p:cNvPr>
          <p:cNvSpPr>
            <a:spLocks noGrp="1"/>
          </p:cNvSpPr>
          <p:nvPr>
            <p:ph type="title"/>
          </p:nvPr>
        </p:nvSpPr>
        <p:spPr>
          <a:xfrm>
            <a:off x="533400" y="2743200"/>
            <a:ext cx="8229600" cy="1143000"/>
          </a:xfrm>
        </p:spPr>
        <p:txBody>
          <a:bodyPr>
            <a:normAutofit fontScale="90000"/>
          </a:bodyPr>
          <a:lstStyle/>
          <a:p>
            <a:r>
              <a:rPr lang="en-US" dirty="0"/>
              <a:t>Before we move onto phonons, we need to at least briefly discuss </a:t>
            </a:r>
            <a:r>
              <a:rPr lang="en-US" dirty="0" err="1"/>
              <a:t>strian</a:t>
            </a:r>
            <a:endParaRPr lang="en-US" dirty="0"/>
          </a:p>
        </p:txBody>
      </p:sp>
    </p:spTree>
    <p:extLst>
      <p:ext uri="{BB962C8B-B14F-4D97-AF65-F5344CB8AC3E}">
        <p14:creationId xmlns:p14="http://schemas.microsoft.com/office/powerpoint/2010/main" val="188716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8" name="Picture 4"/>
          <p:cNvPicPr>
            <a:picLocks noChangeAspect="1" noChangeArrowheads="1"/>
          </p:cNvPicPr>
          <p:nvPr/>
        </p:nvPicPr>
        <p:blipFill>
          <a:blip r:embed="rId3"/>
          <a:srcRect/>
          <a:stretch>
            <a:fillRect/>
          </a:stretch>
        </p:blipFill>
        <p:spPr bwMode="auto">
          <a:xfrm>
            <a:off x="4800600" y="1066800"/>
            <a:ext cx="1411347" cy="1380260"/>
          </a:xfrm>
          <a:prstGeom prst="rect">
            <a:avLst/>
          </a:prstGeom>
          <a:noFill/>
          <a:ln w="9525">
            <a:noFill/>
            <a:miter lim="800000"/>
            <a:headEnd/>
            <a:tailEnd/>
          </a:ln>
          <a:effectLst/>
        </p:spPr>
      </p:pic>
      <p:sp>
        <p:nvSpPr>
          <p:cNvPr id="2" name="Title 1"/>
          <p:cNvSpPr>
            <a:spLocks noGrp="1"/>
          </p:cNvSpPr>
          <p:nvPr>
            <p:ph type="title"/>
          </p:nvPr>
        </p:nvSpPr>
        <p:spPr>
          <a:xfrm>
            <a:off x="0" y="609600"/>
            <a:ext cx="6172200" cy="1143000"/>
          </a:xfrm>
        </p:spPr>
        <p:txBody>
          <a:bodyPr>
            <a:normAutofit fontScale="90000"/>
          </a:bodyPr>
          <a:lstStyle/>
          <a:p>
            <a:pPr algn="l"/>
            <a:r>
              <a:rPr lang="en-US" dirty="0"/>
              <a:t>Stress &amp; Strain (e.g., smooth films, glass, roads, airplane wings, medical inserts, building materials, etc.)</a:t>
            </a:r>
          </a:p>
        </p:txBody>
      </p:sp>
      <p:pic>
        <p:nvPicPr>
          <p:cNvPr id="277506" name="Picture 2"/>
          <p:cNvPicPr>
            <a:picLocks noChangeAspect="1" noChangeArrowheads="1"/>
          </p:cNvPicPr>
          <p:nvPr/>
        </p:nvPicPr>
        <p:blipFill>
          <a:blip r:embed="rId4"/>
          <a:srcRect/>
          <a:stretch>
            <a:fillRect/>
          </a:stretch>
        </p:blipFill>
        <p:spPr bwMode="auto">
          <a:xfrm>
            <a:off x="0" y="2429306"/>
            <a:ext cx="4419600" cy="4428694"/>
          </a:xfrm>
          <a:prstGeom prst="rect">
            <a:avLst/>
          </a:prstGeom>
          <a:noFill/>
          <a:ln w="9525">
            <a:noFill/>
            <a:miter lim="800000"/>
            <a:headEnd/>
            <a:tailEnd/>
          </a:ln>
          <a:effectLst/>
        </p:spPr>
      </p:pic>
      <p:pic>
        <p:nvPicPr>
          <p:cNvPr id="277507" name="Picture 3"/>
          <p:cNvPicPr>
            <a:picLocks noChangeAspect="1" noChangeArrowheads="1"/>
          </p:cNvPicPr>
          <p:nvPr/>
        </p:nvPicPr>
        <p:blipFill>
          <a:blip r:embed="rId5"/>
          <a:srcRect/>
          <a:stretch>
            <a:fillRect/>
          </a:stretch>
        </p:blipFill>
        <p:spPr bwMode="auto">
          <a:xfrm>
            <a:off x="4420465" y="4744315"/>
            <a:ext cx="4695825" cy="2085975"/>
          </a:xfrm>
          <a:prstGeom prst="rect">
            <a:avLst/>
          </a:prstGeom>
          <a:noFill/>
          <a:ln w="9525">
            <a:solidFill>
              <a:schemeClr val="tx1"/>
            </a:solidFill>
            <a:miter lim="800000"/>
            <a:headEnd/>
            <a:tailEnd/>
          </a:ln>
          <a:effectLst/>
        </p:spPr>
      </p:pic>
      <p:pic>
        <p:nvPicPr>
          <p:cNvPr id="277509" name="Picture 5"/>
          <p:cNvPicPr>
            <a:picLocks noChangeAspect="1" noChangeArrowheads="1"/>
          </p:cNvPicPr>
          <p:nvPr/>
        </p:nvPicPr>
        <p:blipFill>
          <a:blip r:embed="rId6"/>
          <a:srcRect/>
          <a:stretch>
            <a:fillRect/>
          </a:stretch>
        </p:blipFill>
        <p:spPr bwMode="auto">
          <a:xfrm>
            <a:off x="6062877" y="381000"/>
            <a:ext cx="2977213" cy="1981200"/>
          </a:xfrm>
          <a:prstGeom prst="rect">
            <a:avLst/>
          </a:prstGeom>
          <a:noFill/>
          <a:ln w="9525">
            <a:noFill/>
            <a:miter lim="800000"/>
            <a:headEnd/>
            <a:tailEnd/>
          </a:ln>
          <a:effectLst/>
        </p:spPr>
      </p:pic>
      <p:pic>
        <p:nvPicPr>
          <p:cNvPr id="277510" name="Picture 6"/>
          <p:cNvPicPr>
            <a:picLocks noChangeAspect="1" noChangeArrowheads="1"/>
          </p:cNvPicPr>
          <p:nvPr/>
        </p:nvPicPr>
        <p:blipFill>
          <a:blip r:embed="rId7"/>
          <a:srcRect/>
          <a:stretch>
            <a:fillRect/>
          </a:stretch>
        </p:blipFill>
        <p:spPr bwMode="auto">
          <a:xfrm>
            <a:off x="6248400" y="2581354"/>
            <a:ext cx="2804033" cy="1865956"/>
          </a:xfrm>
          <a:prstGeom prst="rect">
            <a:avLst/>
          </a:prstGeom>
          <a:noFill/>
          <a:ln w="9525">
            <a:noFill/>
            <a:miter lim="800000"/>
            <a:headEnd/>
            <a:tailEnd/>
          </a:ln>
          <a:effectLst/>
        </p:spPr>
      </p:pic>
      <p:pic>
        <p:nvPicPr>
          <p:cNvPr id="277511" name="Picture 7"/>
          <p:cNvPicPr>
            <a:picLocks noChangeAspect="1" noChangeArrowheads="1"/>
          </p:cNvPicPr>
          <p:nvPr/>
        </p:nvPicPr>
        <p:blipFill>
          <a:blip r:embed="rId8"/>
          <a:srcRect/>
          <a:stretch>
            <a:fillRect/>
          </a:stretch>
        </p:blipFill>
        <p:spPr bwMode="auto">
          <a:xfrm>
            <a:off x="4419600" y="2590800"/>
            <a:ext cx="2466975" cy="1857375"/>
          </a:xfrm>
          <a:prstGeom prst="rect">
            <a:avLst/>
          </a:prstGeom>
          <a:noFill/>
          <a:ln w="9525">
            <a:noFill/>
            <a:miter lim="800000"/>
            <a:headEnd/>
            <a:tailEnd/>
          </a:ln>
          <a:effectLst/>
        </p:spPr>
      </p:pic>
    </p:spTree>
    <p:extLst>
      <p:ext uri="{BB962C8B-B14F-4D97-AF65-F5344CB8AC3E}">
        <p14:creationId xmlns:p14="http://schemas.microsoft.com/office/powerpoint/2010/main" val="164023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697" y="4479081"/>
            <a:ext cx="5181600" cy="1143000"/>
          </a:xfrm>
        </p:spPr>
        <p:txBody>
          <a:bodyPr/>
          <a:lstStyle/>
          <a:p>
            <a:r>
              <a:rPr lang="en-US" dirty="0"/>
              <a:t>Stress/Strain</a:t>
            </a:r>
          </a:p>
        </p:txBody>
      </p:sp>
      <p:sp>
        <p:nvSpPr>
          <p:cNvPr id="3" name="Content Placeholder 2"/>
          <p:cNvSpPr>
            <a:spLocks noGrp="1"/>
          </p:cNvSpPr>
          <p:nvPr>
            <p:ph idx="1"/>
          </p:nvPr>
        </p:nvSpPr>
        <p:spPr>
          <a:xfrm>
            <a:off x="0" y="5584888"/>
            <a:ext cx="9144000" cy="1273112"/>
          </a:xfrm>
        </p:spPr>
        <p:txBody>
          <a:bodyPr>
            <a:normAutofit fontScale="92500" lnSpcReduction="20000"/>
          </a:bodyPr>
          <a:lstStyle/>
          <a:p>
            <a:pPr marL="0" indent="0">
              <a:buNone/>
            </a:pPr>
            <a:r>
              <a:rPr lang="en-US" dirty="0"/>
              <a:t>The tensile strain (pulling out on the top layer) or the opposite compressive strain can dramatically affect material properties. </a:t>
            </a:r>
          </a:p>
        </p:txBody>
      </p:sp>
      <p:pic>
        <p:nvPicPr>
          <p:cNvPr id="6" name="Picture 5">
            <a:extLst>
              <a:ext uri="{FF2B5EF4-FFF2-40B4-BE49-F238E27FC236}">
                <a16:creationId xmlns:a16="http://schemas.microsoft.com/office/drawing/2014/main" id="{B688401E-648D-4B67-83BE-465FC4A20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135" y="2148766"/>
            <a:ext cx="2752725" cy="1657350"/>
          </a:xfrm>
          <a:prstGeom prst="rect">
            <a:avLst/>
          </a:prstGeom>
        </p:spPr>
      </p:pic>
      <p:pic>
        <p:nvPicPr>
          <p:cNvPr id="7" name="Picture 6">
            <a:extLst>
              <a:ext uri="{FF2B5EF4-FFF2-40B4-BE49-F238E27FC236}">
                <a16:creationId xmlns:a16="http://schemas.microsoft.com/office/drawing/2014/main" id="{5380937A-9A67-4196-AD96-FCAB66D82BCF}"/>
              </a:ext>
            </a:extLst>
          </p:cNvPr>
          <p:cNvPicPr>
            <a:picLocks noChangeAspect="1"/>
          </p:cNvPicPr>
          <p:nvPr/>
        </p:nvPicPr>
        <p:blipFill>
          <a:blip r:embed="rId4"/>
          <a:stretch>
            <a:fillRect/>
          </a:stretch>
        </p:blipFill>
        <p:spPr>
          <a:xfrm>
            <a:off x="7429497" y="741908"/>
            <a:ext cx="1670830" cy="1588065"/>
          </a:xfrm>
          <a:prstGeom prst="rect">
            <a:avLst/>
          </a:prstGeom>
        </p:spPr>
      </p:pic>
      <p:sp>
        <p:nvSpPr>
          <p:cNvPr id="8" name="TextBox 7">
            <a:extLst>
              <a:ext uri="{FF2B5EF4-FFF2-40B4-BE49-F238E27FC236}">
                <a16:creationId xmlns:a16="http://schemas.microsoft.com/office/drawing/2014/main" id="{CBB0226C-6176-45D0-8D42-88A43AB1B5B1}"/>
              </a:ext>
            </a:extLst>
          </p:cNvPr>
          <p:cNvSpPr txBox="1"/>
          <p:nvPr/>
        </p:nvSpPr>
        <p:spPr>
          <a:xfrm>
            <a:off x="6138860" y="3976910"/>
            <a:ext cx="2667000" cy="369332"/>
          </a:xfrm>
          <a:prstGeom prst="rect">
            <a:avLst/>
          </a:prstGeom>
          <a:noFill/>
        </p:spPr>
        <p:txBody>
          <a:bodyPr wrap="square" rtlCol="0">
            <a:spAutoFit/>
          </a:bodyPr>
          <a:lstStyle/>
          <a:p>
            <a:r>
              <a:rPr lang="en-US" dirty="0"/>
              <a:t>Compressive         Tensile</a:t>
            </a:r>
          </a:p>
        </p:txBody>
      </p:sp>
    </p:spTree>
    <p:extLst>
      <p:ext uri="{BB962C8B-B14F-4D97-AF65-F5344CB8AC3E}">
        <p14:creationId xmlns:p14="http://schemas.microsoft.com/office/powerpoint/2010/main" val="189433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697" y="4479081"/>
            <a:ext cx="5181600" cy="1143000"/>
          </a:xfrm>
        </p:spPr>
        <p:txBody>
          <a:bodyPr/>
          <a:lstStyle/>
          <a:p>
            <a:r>
              <a:rPr lang="en-US" dirty="0"/>
              <a:t>Stress/Strain</a:t>
            </a:r>
          </a:p>
        </p:txBody>
      </p:sp>
      <p:sp>
        <p:nvSpPr>
          <p:cNvPr id="3" name="Content Placeholder 2"/>
          <p:cNvSpPr>
            <a:spLocks noGrp="1"/>
          </p:cNvSpPr>
          <p:nvPr>
            <p:ph idx="1"/>
          </p:nvPr>
        </p:nvSpPr>
        <p:spPr>
          <a:xfrm>
            <a:off x="0" y="5584888"/>
            <a:ext cx="9144000" cy="1273112"/>
          </a:xfrm>
        </p:spPr>
        <p:txBody>
          <a:bodyPr>
            <a:normAutofit fontScale="92500" lnSpcReduction="20000"/>
          </a:bodyPr>
          <a:lstStyle/>
          <a:p>
            <a:pPr marL="0" indent="0">
              <a:buNone/>
            </a:pPr>
            <a:r>
              <a:rPr lang="en-US" dirty="0"/>
              <a:t>The tensile strain (pulling out on the top layer) or the opposite compressive strain can dramatically affect material properties. </a:t>
            </a:r>
          </a:p>
        </p:txBody>
      </p:sp>
      <p:pic>
        <p:nvPicPr>
          <p:cNvPr id="202759" name="Picture 7" descr="Image result for strain magnetism phas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5315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228600"/>
            <a:ext cx="3714415" cy="461665"/>
          </a:xfrm>
          <a:prstGeom prst="rect">
            <a:avLst/>
          </a:prstGeom>
        </p:spPr>
        <p:txBody>
          <a:bodyPr wrap="none">
            <a:spAutoFit/>
          </a:bodyPr>
          <a:lstStyle/>
          <a:p>
            <a:r>
              <a:rPr lang="en-US" sz="2400" b="1" dirty="0"/>
              <a:t>SrCoO</a:t>
            </a:r>
            <a:r>
              <a:rPr lang="en-US" sz="2400" b="1" baseline="-25000" dirty="0"/>
              <a:t>3</a:t>
            </a:r>
            <a:r>
              <a:rPr lang="en-US" sz="2400" b="1" dirty="0"/>
              <a:t>/SrTiO</a:t>
            </a:r>
            <a:r>
              <a:rPr lang="en-US" sz="2400" b="1" baseline="-25000" dirty="0"/>
              <a:t>3</a:t>
            </a:r>
            <a:r>
              <a:rPr lang="en-US" sz="2400" b="1" dirty="0"/>
              <a:t> </a:t>
            </a:r>
            <a:r>
              <a:rPr lang="en-US" sz="2400" b="1" dirty="0" err="1"/>
              <a:t>superlattices</a:t>
            </a:r>
            <a:endParaRPr lang="en-US" sz="2400" b="1" dirty="0"/>
          </a:p>
        </p:txBody>
      </p:sp>
      <p:pic>
        <p:nvPicPr>
          <p:cNvPr id="6" name="Picture 5">
            <a:extLst>
              <a:ext uri="{FF2B5EF4-FFF2-40B4-BE49-F238E27FC236}">
                <a16:creationId xmlns:a16="http://schemas.microsoft.com/office/drawing/2014/main" id="{B688401E-648D-4B67-83BE-465FC4A20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135" y="2148766"/>
            <a:ext cx="2752725" cy="1657350"/>
          </a:xfrm>
          <a:prstGeom prst="rect">
            <a:avLst/>
          </a:prstGeom>
        </p:spPr>
      </p:pic>
      <p:sp>
        <p:nvSpPr>
          <p:cNvPr id="8" name="TextBox 7">
            <a:extLst>
              <a:ext uri="{FF2B5EF4-FFF2-40B4-BE49-F238E27FC236}">
                <a16:creationId xmlns:a16="http://schemas.microsoft.com/office/drawing/2014/main" id="{CBB0226C-6176-45D0-8D42-88A43AB1B5B1}"/>
              </a:ext>
            </a:extLst>
          </p:cNvPr>
          <p:cNvSpPr txBox="1"/>
          <p:nvPr/>
        </p:nvSpPr>
        <p:spPr>
          <a:xfrm>
            <a:off x="6138860" y="3976910"/>
            <a:ext cx="2667000" cy="369332"/>
          </a:xfrm>
          <a:prstGeom prst="rect">
            <a:avLst/>
          </a:prstGeom>
          <a:noFill/>
        </p:spPr>
        <p:txBody>
          <a:bodyPr wrap="square" rtlCol="0">
            <a:spAutoFit/>
          </a:bodyPr>
          <a:lstStyle/>
          <a:p>
            <a:r>
              <a:rPr lang="en-US" dirty="0"/>
              <a:t>Compressive         Tensile</a:t>
            </a:r>
          </a:p>
        </p:txBody>
      </p:sp>
      <p:pic>
        <p:nvPicPr>
          <p:cNvPr id="4" name="Picture 3">
            <a:extLst>
              <a:ext uri="{FF2B5EF4-FFF2-40B4-BE49-F238E27FC236}">
                <a16:creationId xmlns:a16="http://schemas.microsoft.com/office/drawing/2014/main" id="{7288A035-CC46-42CF-9BEC-93CDDE847FFA}"/>
              </a:ext>
            </a:extLst>
          </p:cNvPr>
          <p:cNvPicPr>
            <a:picLocks noChangeAspect="1"/>
          </p:cNvPicPr>
          <p:nvPr/>
        </p:nvPicPr>
        <p:blipFill>
          <a:blip r:embed="rId5"/>
          <a:stretch>
            <a:fillRect/>
          </a:stretch>
        </p:blipFill>
        <p:spPr>
          <a:xfrm>
            <a:off x="7162800" y="18697"/>
            <a:ext cx="1981200" cy="2514600"/>
          </a:xfrm>
          <a:prstGeom prst="rect">
            <a:avLst/>
          </a:prstGeom>
        </p:spPr>
      </p:pic>
    </p:spTree>
    <p:extLst>
      <p:ext uri="{BB962C8B-B14F-4D97-AF65-F5344CB8AC3E}">
        <p14:creationId xmlns:p14="http://schemas.microsoft.com/office/powerpoint/2010/main" val="9216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27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a:stretch>
            <a:fillRect/>
          </a:stretch>
        </p:blipFill>
        <p:spPr bwMode="auto">
          <a:xfrm>
            <a:off x="3692769" y="4715372"/>
            <a:ext cx="1336431" cy="1295400"/>
          </a:xfrm>
          <a:prstGeom prst="rect">
            <a:avLst/>
          </a:prstGeom>
          <a:noFill/>
          <a:ln w="9525">
            <a:noFill/>
            <a:miter lim="800000"/>
            <a:headEnd/>
            <a:tailEnd/>
          </a:ln>
          <a:effectLst/>
        </p:spPr>
      </p:pic>
      <p:sp>
        <p:nvSpPr>
          <p:cNvPr id="8198" name="Text Box 1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spcBef>
                <a:spcPct val="50000"/>
              </a:spcBef>
            </a:pPr>
            <a:r>
              <a:rPr lang="en-US" sz="4400" b="1" dirty="0"/>
              <a:t>Strain Application: Fast Computers</a:t>
            </a:r>
          </a:p>
        </p:txBody>
      </p:sp>
      <p:pic>
        <p:nvPicPr>
          <p:cNvPr id="8201" name="Picture 14"/>
          <p:cNvPicPr>
            <a:picLocks noChangeAspect="1" noChangeArrowheads="1"/>
          </p:cNvPicPr>
          <p:nvPr/>
        </p:nvPicPr>
        <p:blipFill>
          <a:blip r:embed="rId3"/>
          <a:srcRect/>
          <a:stretch>
            <a:fillRect/>
          </a:stretch>
        </p:blipFill>
        <p:spPr bwMode="auto">
          <a:xfrm>
            <a:off x="0" y="881063"/>
            <a:ext cx="2038350" cy="2624137"/>
          </a:xfrm>
          <a:prstGeom prst="rect">
            <a:avLst/>
          </a:prstGeom>
          <a:noFill/>
          <a:ln w="9525">
            <a:noFill/>
            <a:miter lim="800000"/>
            <a:headEnd/>
            <a:tailEnd/>
          </a:ln>
        </p:spPr>
      </p:pic>
      <p:pic>
        <p:nvPicPr>
          <p:cNvPr id="8202" name="Picture 5"/>
          <p:cNvPicPr>
            <a:picLocks noChangeAspect="1" noChangeArrowheads="1"/>
          </p:cNvPicPr>
          <p:nvPr/>
        </p:nvPicPr>
        <p:blipFill>
          <a:blip r:embed="rId4"/>
          <a:srcRect/>
          <a:stretch>
            <a:fillRect/>
          </a:stretch>
        </p:blipFill>
        <p:spPr bwMode="auto">
          <a:xfrm>
            <a:off x="1466850" y="1979613"/>
            <a:ext cx="3562350" cy="1449387"/>
          </a:xfrm>
          <a:prstGeom prst="rect">
            <a:avLst/>
          </a:prstGeom>
          <a:noFill/>
          <a:ln w="9525">
            <a:noFill/>
            <a:miter lim="800000"/>
            <a:headEnd/>
            <a:tailEnd/>
          </a:ln>
        </p:spPr>
      </p:pic>
      <p:sp>
        <p:nvSpPr>
          <p:cNvPr id="8203" name="Line 15"/>
          <p:cNvSpPr>
            <a:spLocks noChangeShapeType="1"/>
          </p:cNvSpPr>
          <p:nvPr/>
        </p:nvSpPr>
        <p:spPr bwMode="auto">
          <a:xfrm>
            <a:off x="712788" y="3330575"/>
            <a:ext cx="76200" cy="0"/>
          </a:xfrm>
          <a:prstGeom prst="line">
            <a:avLst/>
          </a:prstGeom>
          <a:noFill/>
          <a:ln w="12700">
            <a:solidFill>
              <a:schemeClr val="bg2"/>
            </a:solidFill>
            <a:round/>
            <a:headEnd/>
            <a:tailEnd/>
          </a:ln>
        </p:spPr>
        <p:txBody>
          <a:bodyPr/>
          <a:lstStyle/>
          <a:p>
            <a:endParaRPr lang="en-US"/>
          </a:p>
        </p:txBody>
      </p:sp>
      <p:pic>
        <p:nvPicPr>
          <p:cNvPr id="8204" name="Picture 12"/>
          <p:cNvPicPr>
            <a:picLocks noChangeAspect="1" noChangeArrowheads="1"/>
          </p:cNvPicPr>
          <p:nvPr/>
        </p:nvPicPr>
        <p:blipFill>
          <a:blip r:embed="rId5"/>
          <a:srcRect/>
          <a:stretch>
            <a:fillRect/>
          </a:stretch>
        </p:blipFill>
        <p:spPr bwMode="auto">
          <a:xfrm>
            <a:off x="2514600" y="914400"/>
            <a:ext cx="1771650" cy="981075"/>
          </a:xfrm>
          <a:prstGeom prst="rect">
            <a:avLst/>
          </a:prstGeom>
          <a:noFill/>
          <a:ln w="9525">
            <a:noFill/>
            <a:miter lim="800000"/>
            <a:headEnd/>
            <a:tailEnd/>
          </a:ln>
        </p:spPr>
      </p:pic>
      <p:sp>
        <p:nvSpPr>
          <p:cNvPr id="8199" name="Text Box 12"/>
          <p:cNvSpPr txBox="1">
            <a:spLocks noChangeArrowheads="1"/>
          </p:cNvSpPr>
          <p:nvPr/>
        </p:nvSpPr>
        <p:spPr bwMode="auto">
          <a:xfrm>
            <a:off x="4876800" y="642878"/>
            <a:ext cx="4267200" cy="2862322"/>
          </a:xfrm>
          <a:prstGeom prst="rect">
            <a:avLst/>
          </a:prstGeom>
          <a:noFill/>
          <a:ln w="9525">
            <a:noFill/>
            <a:miter lim="800000"/>
            <a:headEnd/>
            <a:tailEnd/>
          </a:ln>
        </p:spPr>
        <p:txBody>
          <a:bodyPr wrap="square">
            <a:spAutoFit/>
          </a:bodyPr>
          <a:lstStyle/>
          <a:p>
            <a:pPr algn="ctr">
              <a:spcBef>
                <a:spcPct val="50000"/>
              </a:spcBef>
            </a:pPr>
            <a:r>
              <a:rPr lang="en-US" sz="2400" dirty="0"/>
              <a:t>Gordon Moore predicted that the number of transistors on a microchip would double every two years.</a:t>
            </a:r>
          </a:p>
          <a:p>
            <a:pPr algn="ctr">
              <a:spcBef>
                <a:spcPct val="50000"/>
              </a:spcBef>
            </a:pPr>
            <a:r>
              <a:rPr lang="en-US" sz="2400" dirty="0"/>
              <a:t>Industry found that it could improve the carrier dynamics in MOSFETs by straining the silicon.</a:t>
            </a:r>
          </a:p>
        </p:txBody>
      </p:sp>
    </p:spTree>
    <p:extLst>
      <p:ext uri="{BB962C8B-B14F-4D97-AF65-F5344CB8AC3E}">
        <p14:creationId xmlns:p14="http://schemas.microsoft.com/office/powerpoint/2010/main" val="16916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a:stretch>
            <a:fillRect/>
          </a:stretch>
        </p:blipFill>
        <p:spPr bwMode="auto">
          <a:xfrm>
            <a:off x="3692769" y="4715372"/>
            <a:ext cx="1336431" cy="1295400"/>
          </a:xfrm>
          <a:prstGeom prst="rect">
            <a:avLst/>
          </a:prstGeom>
          <a:noFill/>
          <a:ln w="9525">
            <a:noFill/>
            <a:miter lim="800000"/>
            <a:headEnd/>
            <a:tailEnd/>
          </a:ln>
          <a:effectLst/>
        </p:spPr>
      </p:pic>
      <p:pic>
        <p:nvPicPr>
          <p:cNvPr id="8194" name="Picture 6"/>
          <p:cNvPicPr>
            <a:picLocks noChangeAspect="1" noChangeArrowheads="1"/>
          </p:cNvPicPr>
          <p:nvPr/>
        </p:nvPicPr>
        <p:blipFill>
          <a:blip r:embed="rId3"/>
          <a:srcRect/>
          <a:stretch>
            <a:fillRect/>
          </a:stretch>
        </p:blipFill>
        <p:spPr bwMode="auto">
          <a:xfrm>
            <a:off x="5334000" y="3429000"/>
            <a:ext cx="3195339" cy="3429000"/>
          </a:xfrm>
          <a:prstGeom prst="rect">
            <a:avLst/>
          </a:prstGeom>
          <a:noFill/>
          <a:ln w="9525">
            <a:noFill/>
            <a:miter lim="800000"/>
            <a:headEnd/>
            <a:tailEnd/>
          </a:ln>
        </p:spPr>
      </p:pic>
      <p:sp>
        <p:nvSpPr>
          <p:cNvPr id="8198" name="Text Box 1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spcBef>
                <a:spcPct val="50000"/>
              </a:spcBef>
            </a:pPr>
            <a:r>
              <a:rPr lang="en-US" sz="4400" b="1" dirty="0"/>
              <a:t>Strain Application: Fast Computers</a:t>
            </a:r>
          </a:p>
        </p:txBody>
      </p:sp>
      <p:sp>
        <p:nvSpPr>
          <p:cNvPr id="8200" name="Text Box 13"/>
          <p:cNvSpPr txBox="1">
            <a:spLocks noChangeArrowheads="1"/>
          </p:cNvSpPr>
          <p:nvPr/>
        </p:nvSpPr>
        <p:spPr bwMode="auto">
          <a:xfrm>
            <a:off x="0" y="3990571"/>
            <a:ext cx="4191000" cy="2492375"/>
          </a:xfrm>
          <a:prstGeom prst="rect">
            <a:avLst/>
          </a:prstGeom>
          <a:noFill/>
          <a:ln w="9525">
            <a:noFill/>
            <a:miter lim="800000"/>
            <a:headEnd/>
            <a:tailEnd/>
          </a:ln>
        </p:spPr>
        <p:txBody>
          <a:bodyPr>
            <a:spAutoFit/>
          </a:bodyPr>
          <a:lstStyle/>
          <a:p>
            <a:pPr algn="ctr">
              <a:spcBef>
                <a:spcPct val="50000"/>
              </a:spcBef>
            </a:pPr>
            <a:r>
              <a:rPr lang="en-US" sz="2400" dirty="0"/>
              <a:t>Strain can affect energy gaps in a manner that allows quicker, more efficient transfer of electrons.</a:t>
            </a:r>
          </a:p>
          <a:p>
            <a:pPr algn="ctr">
              <a:spcBef>
                <a:spcPct val="50000"/>
              </a:spcBef>
            </a:pPr>
            <a:r>
              <a:rPr lang="en-US" sz="2400" dirty="0"/>
              <a:t>Strain can also affect other properties of a material.</a:t>
            </a:r>
          </a:p>
        </p:txBody>
      </p:sp>
      <p:pic>
        <p:nvPicPr>
          <p:cNvPr id="8201" name="Picture 14"/>
          <p:cNvPicPr>
            <a:picLocks noChangeAspect="1" noChangeArrowheads="1"/>
          </p:cNvPicPr>
          <p:nvPr/>
        </p:nvPicPr>
        <p:blipFill>
          <a:blip r:embed="rId4"/>
          <a:srcRect/>
          <a:stretch>
            <a:fillRect/>
          </a:stretch>
        </p:blipFill>
        <p:spPr bwMode="auto">
          <a:xfrm>
            <a:off x="0" y="881063"/>
            <a:ext cx="2038350" cy="2624137"/>
          </a:xfrm>
          <a:prstGeom prst="rect">
            <a:avLst/>
          </a:prstGeom>
          <a:noFill/>
          <a:ln w="9525">
            <a:noFill/>
            <a:miter lim="800000"/>
            <a:headEnd/>
            <a:tailEnd/>
          </a:ln>
        </p:spPr>
      </p:pic>
      <p:pic>
        <p:nvPicPr>
          <p:cNvPr id="8202" name="Picture 5"/>
          <p:cNvPicPr>
            <a:picLocks noChangeAspect="1" noChangeArrowheads="1"/>
          </p:cNvPicPr>
          <p:nvPr/>
        </p:nvPicPr>
        <p:blipFill>
          <a:blip r:embed="rId5"/>
          <a:srcRect/>
          <a:stretch>
            <a:fillRect/>
          </a:stretch>
        </p:blipFill>
        <p:spPr bwMode="auto">
          <a:xfrm>
            <a:off x="1466850" y="1979613"/>
            <a:ext cx="3562350" cy="1449387"/>
          </a:xfrm>
          <a:prstGeom prst="rect">
            <a:avLst/>
          </a:prstGeom>
          <a:noFill/>
          <a:ln w="9525">
            <a:noFill/>
            <a:miter lim="800000"/>
            <a:headEnd/>
            <a:tailEnd/>
          </a:ln>
        </p:spPr>
      </p:pic>
      <p:sp>
        <p:nvSpPr>
          <p:cNvPr id="8203" name="Line 15"/>
          <p:cNvSpPr>
            <a:spLocks noChangeShapeType="1"/>
          </p:cNvSpPr>
          <p:nvPr/>
        </p:nvSpPr>
        <p:spPr bwMode="auto">
          <a:xfrm>
            <a:off x="712788" y="3330575"/>
            <a:ext cx="76200" cy="0"/>
          </a:xfrm>
          <a:prstGeom prst="line">
            <a:avLst/>
          </a:prstGeom>
          <a:noFill/>
          <a:ln w="12700">
            <a:solidFill>
              <a:schemeClr val="bg2"/>
            </a:solidFill>
            <a:round/>
            <a:headEnd/>
            <a:tailEnd/>
          </a:ln>
        </p:spPr>
        <p:txBody>
          <a:bodyPr/>
          <a:lstStyle/>
          <a:p>
            <a:endParaRPr lang="en-US"/>
          </a:p>
        </p:txBody>
      </p:sp>
      <p:pic>
        <p:nvPicPr>
          <p:cNvPr id="8204" name="Picture 12"/>
          <p:cNvPicPr>
            <a:picLocks noChangeAspect="1" noChangeArrowheads="1"/>
          </p:cNvPicPr>
          <p:nvPr/>
        </p:nvPicPr>
        <p:blipFill>
          <a:blip r:embed="rId6"/>
          <a:srcRect/>
          <a:stretch>
            <a:fillRect/>
          </a:stretch>
        </p:blipFill>
        <p:spPr bwMode="auto">
          <a:xfrm>
            <a:off x="2514600" y="914400"/>
            <a:ext cx="1771650" cy="981075"/>
          </a:xfrm>
          <a:prstGeom prst="rect">
            <a:avLst/>
          </a:prstGeom>
          <a:noFill/>
          <a:ln w="9525">
            <a:noFill/>
            <a:miter lim="800000"/>
            <a:headEnd/>
            <a:tailEnd/>
          </a:ln>
        </p:spPr>
      </p:pic>
      <p:sp>
        <p:nvSpPr>
          <p:cNvPr id="8199" name="Text Box 12"/>
          <p:cNvSpPr txBox="1">
            <a:spLocks noChangeArrowheads="1"/>
          </p:cNvSpPr>
          <p:nvPr/>
        </p:nvSpPr>
        <p:spPr bwMode="auto">
          <a:xfrm>
            <a:off x="4876800" y="642878"/>
            <a:ext cx="4267200" cy="2862322"/>
          </a:xfrm>
          <a:prstGeom prst="rect">
            <a:avLst/>
          </a:prstGeom>
          <a:noFill/>
          <a:ln w="9525">
            <a:noFill/>
            <a:miter lim="800000"/>
            <a:headEnd/>
            <a:tailEnd/>
          </a:ln>
        </p:spPr>
        <p:txBody>
          <a:bodyPr wrap="square">
            <a:spAutoFit/>
          </a:bodyPr>
          <a:lstStyle/>
          <a:p>
            <a:pPr algn="ctr">
              <a:spcBef>
                <a:spcPct val="50000"/>
              </a:spcBef>
            </a:pPr>
            <a:r>
              <a:rPr lang="en-US" sz="2400" dirty="0"/>
              <a:t>Gordon Moore predicted that the number of transistors on a microchip would double every two years.</a:t>
            </a:r>
          </a:p>
          <a:p>
            <a:pPr algn="ctr">
              <a:spcBef>
                <a:spcPct val="50000"/>
              </a:spcBef>
            </a:pPr>
            <a:r>
              <a:rPr lang="en-US" sz="2400" dirty="0"/>
              <a:t>Industry found that it could improve the carrier dynamics in MOSFETs by straining the silicon.</a:t>
            </a:r>
          </a:p>
        </p:txBody>
      </p:sp>
    </p:spTree>
    <p:extLst>
      <p:ext uri="{BB962C8B-B14F-4D97-AF65-F5344CB8AC3E}">
        <p14:creationId xmlns:p14="http://schemas.microsoft.com/office/powerpoint/2010/main" val="9039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t>Solids</a:t>
            </a:r>
            <a:endParaRPr lang="en-US" dirty="0"/>
          </a:p>
        </p:txBody>
      </p:sp>
      <p:sp>
        <p:nvSpPr>
          <p:cNvPr id="5" name="Rectangle 4"/>
          <p:cNvSpPr/>
          <p:nvPr/>
        </p:nvSpPr>
        <p:spPr>
          <a:xfrm>
            <a:off x="3048000" y="1143000"/>
            <a:ext cx="6096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725" y="762000"/>
            <a:ext cx="9058275" cy="5078313"/>
          </a:xfrm>
          <a:prstGeom prst="rect">
            <a:avLst/>
          </a:prstGeom>
          <a:noFill/>
        </p:spPr>
        <p:txBody>
          <a:bodyPr wrap="square" rtlCol="0">
            <a:spAutoFit/>
          </a:bodyPr>
          <a:lstStyle/>
          <a:p>
            <a:pPr marL="3200400" algn="ctr"/>
            <a:r>
              <a:rPr lang="en-US" sz="3600" dirty="0"/>
              <a:t>Like a spring, the shape of an object will return if a small force is applied. </a:t>
            </a:r>
            <a:r>
              <a:rPr lang="en-US" sz="3600" dirty="0">
                <a:solidFill>
                  <a:srgbClr val="FF0000"/>
                </a:solidFill>
              </a:rPr>
              <a:t>Why?</a:t>
            </a:r>
          </a:p>
          <a:p>
            <a:pPr marL="3200400" algn="ctr"/>
            <a:endParaRPr lang="en-US" sz="3600" dirty="0"/>
          </a:p>
          <a:p>
            <a:pPr marL="350838" algn="ctr"/>
            <a:r>
              <a:rPr lang="en-US" sz="3600" b="1" dirty="0">
                <a:solidFill>
                  <a:srgbClr val="FF0000"/>
                </a:solidFill>
              </a:rPr>
              <a:t>Stress</a:t>
            </a:r>
            <a:r>
              <a:rPr lang="en-US" sz="3600" b="1" dirty="0"/>
              <a:t> is </a:t>
            </a:r>
            <a:r>
              <a:rPr lang="en-US" sz="3600" b="1" u="sng" dirty="0">
                <a:solidFill>
                  <a:srgbClr val="0070C0"/>
                </a:solidFill>
              </a:rPr>
              <a:t>force per unit area</a:t>
            </a:r>
            <a:r>
              <a:rPr lang="en-US" sz="3600" b="1" dirty="0">
                <a:solidFill>
                  <a:srgbClr val="0070C0"/>
                </a:solidFill>
              </a:rPr>
              <a:t> </a:t>
            </a:r>
            <a:r>
              <a:rPr lang="en-US" sz="3600" b="1" dirty="0"/>
              <a:t>causing a deformation (change in length/shape/volume).</a:t>
            </a:r>
          </a:p>
          <a:p>
            <a:pPr marL="350838" algn="ctr"/>
            <a:endParaRPr lang="en-US" sz="3600" b="1" dirty="0"/>
          </a:p>
          <a:p>
            <a:pPr marL="350838" algn="ctr"/>
            <a:endParaRPr lang="en-US" sz="3600" dirty="0"/>
          </a:p>
        </p:txBody>
      </p:sp>
      <p:pic>
        <p:nvPicPr>
          <p:cNvPr id="83969" name="Picture 1"/>
          <p:cNvPicPr>
            <a:picLocks noChangeAspect="1" noChangeArrowheads="1"/>
          </p:cNvPicPr>
          <p:nvPr/>
        </p:nvPicPr>
        <p:blipFill>
          <a:blip r:embed="rId3"/>
          <a:srcRect/>
          <a:stretch>
            <a:fillRect/>
          </a:stretch>
        </p:blipFill>
        <p:spPr bwMode="auto">
          <a:xfrm>
            <a:off x="-28575" y="76200"/>
            <a:ext cx="3609975" cy="2477695"/>
          </a:xfrm>
          <a:prstGeom prst="ellipse">
            <a:avLst/>
          </a:prstGeom>
          <a:ln>
            <a:noFill/>
          </a:ln>
          <a:effectLst>
            <a:softEdge rad="112500"/>
          </a:effectLst>
        </p:spPr>
      </p:pic>
      <p:sp>
        <p:nvSpPr>
          <p:cNvPr id="7" name="Oval 6"/>
          <p:cNvSpPr/>
          <p:nvPr/>
        </p:nvSpPr>
        <p:spPr>
          <a:xfrm>
            <a:off x="180975" y="4456176"/>
            <a:ext cx="1371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8175" y="3276271"/>
            <a:ext cx="533400" cy="1103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0975" y="4684776"/>
            <a:ext cx="1371600" cy="838200"/>
          </a:xfrm>
          <a:prstGeom prst="ellipse">
            <a:avLst/>
          </a:prstGeom>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76200" y="5103876"/>
            <a:ext cx="714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80975" y="5103876"/>
            <a:ext cx="68580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100" y="5103876"/>
            <a:ext cx="714375"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1075" y="5102352"/>
            <a:ext cx="1104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875" y="5122926"/>
            <a:ext cx="1104900" cy="323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23925" y="5103876"/>
            <a:ext cx="74295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0663" y="2667000"/>
            <a:ext cx="1014413" cy="707886"/>
          </a:xfrm>
          <a:prstGeom prst="rect">
            <a:avLst/>
          </a:prstGeom>
          <a:noFill/>
        </p:spPr>
        <p:txBody>
          <a:bodyPr wrap="square" rtlCol="0">
            <a:spAutoFit/>
          </a:bodyPr>
          <a:lstStyle/>
          <a:p>
            <a:r>
              <a:rPr lang="en-US" sz="4000" b="1" dirty="0">
                <a:solidFill>
                  <a:srgbClr val="0070C0"/>
                </a:solidFill>
              </a:rPr>
              <a:t>F</a:t>
            </a:r>
          </a:p>
        </p:txBody>
      </p:sp>
      <p:sp>
        <p:nvSpPr>
          <p:cNvPr id="3" name="Oval 2"/>
          <p:cNvSpPr/>
          <p:nvPr/>
        </p:nvSpPr>
        <p:spPr>
          <a:xfrm>
            <a:off x="395287" y="4798314"/>
            <a:ext cx="457200" cy="192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00125" y="4815232"/>
            <a:ext cx="457200" cy="192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4977" y="4815232"/>
            <a:ext cx="128588" cy="17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64431" y="4820055"/>
            <a:ext cx="128588" cy="17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379976"/>
            <a:ext cx="1112044" cy="369332"/>
          </a:xfrm>
          <a:prstGeom prst="rect">
            <a:avLst/>
          </a:prstGeom>
          <a:noFill/>
        </p:spPr>
        <p:txBody>
          <a:bodyPr wrap="square" rtlCol="0">
            <a:spAutoFit/>
          </a:bodyPr>
          <a:lstStyle/>
          <a:p>
            <a:r>
              <a:rPr lang="en-US" dirty="0"/>
              <a:t>Cat head</a:t>
            </a:r>
          </a:p>
        </p:txBody>
      </p:sp>
      <p:sp>
        <p:nvSpPr>
          <p:cNvPr id="12" name="Rectangle 11"/>
          <p:cNvSpPr/>
          <p:nvPr/>
        </p:nvSpPr>
        <p:spPr>
          <a:xfrm>
            <a:off x="2649521" y="4819473"/>
            <a:ext cx="5786264" cy="646331"/>
          </a:xfrm>
          <a:prstGeom prst="rect">
            <a:avLst/>
          </a:prstGeom>
        </p:spPr>
        <p:txBody>
          <a:bodyPr wrap="none">
            <a:spAutoFit/>
          </a:bodyPr>
          <a:lstStyle/>
          <a:p>
            <a:r>
              <a:rPr lang="en-US" sz="3600" b="1" dirty="0">
                <a:solidFill>
                  <a:srgbClr val="00B050"/>
                </a:solidFill>
              </a:rPr>
              <a:t>Stress = Force / Contact Area </a:t>
            </a:r>
          </a:p>
        </p:txBody>
      </p:sp>
    </p:spTree>
    <p:extLst>
      <p:ext uri="{BB962C8B-B14F-4D97-AF65-F5344CB8AC3E}">
        <p14:creationId xmlns:p14="http://schemas.microsoft.com/office/powerpoint/2010/main" val="26686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10" grpId="0" animBg="1"/>
      <p:bldP spid="22" grpId="0"/>
      <p:bldP spid="3" grpId="0" animBg="1"/>
      <p:bldP spid="18" grpId="0" animBg="1"/>
      <p:bldP spid="4" grpId="0" animBg="1"/>
      <p:bldP spid="20" grpId="0" animBg="1"/>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t>Solids</a:t>
            </a:r>
            <a:endParaRPr lang="en-US" dirty="0"/>
          </a:p>
        </p:txBody>
      </p:sp>
      <p:sp>
        <p:nvSpPr>
          <p:cNvPr id="5" name="Rectangle 4"/>
          <p:cNvSpPr/>
          <p:nvPr/>
        </p:nvSpPr>
        <p:spPr>
          <a:xfrm>
            <a:off x="3048000" y="1143000"/>
            <a:ext cx="6096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725" y="762000"/>
            <a:ext cx="9058275" cy="6186309"/>
          </a:xfrm>
          <a:prstGeom prst="rect">
            <a:avLst/>
          </a:prstGeom>
          <a:noFill/>
        </p:spPr>
        <p:txBody>
          <a:bodyPr wrap="square" rtlCol="0">
            <a:spAutoFit/>
          </a:bodyPr>
          <a:lstStyle/>
          <a:p>
            <a:pPr marL="3200400" algn="ctr"/>
            <a:r>
              <a:rPr lang="en-US" sz="3600" dirty="0"/>
              <a:t>Like a spring, the shape of an object will return if a small force is applied. </a:t>
            </a:r>
          </a:p>
          <a:p>
            <a:pPr marL="3200400" algn="ctr"/>
            <a:endParaRPr lang="en-US" sz="3600" dirty="0"/>
          </a:p>
          <a:p>
            <a:pPr marL="350838" algn="ctr"/>
            <a:r>
              <a:rPr lang="en-US" sz="3600" b="1" dirty="0">
                <a:solidFill>
                  <a:srgbClr val="FF0000"/>
                </a:solidFill>
              </a:rPr>
              <a:t>Stress</a:t>
            </a:r>
            <a:r>
              <a:rPr lang="en-US" sz="3600" b="1" dirty="0"/>
              <a:t> is </a:t>
            </a:r>
            <a:r>
              <a:rPr lang="en-US" sz="3600" b="1" u="sng" dirty="0">
                <a:solidFill>
                  <a:srgbClr val="0070C0"/>
                </a:solidFill>
              </a:rPr>
              <a:t>force per unit area</a:t>
            </a:r>
            <a:r>
              <a:rPr lang="en-US" sz="3600" b="1" dirty="0">
                <a:solidFill>
                  <a:srgbClr val="0070C0"/>
                </a:solidFill>
              </a:rPr>
              <a:t> </a:t>
            </a:r>
            <a:r>
              <a:rPr lang="en-US" sz="3600" b="1" dirty="0"/>
              <a:t>causing a deformation (change in length/shape/volume).</a:t>
            </a:r>
          </a:p>
          <a:p>
            <a:pPr marL="350838" algn="ctr"/>
            <a:endParaRPr lang="en-US" sz="3600" b="1" dirty="0"/>
          </a:p>
          <a:p>
            <a:pPr marL="350838" algn="ctr"/>
            <a:endParaRPr lang="en-US" sz="3600" dirty="0"/>
          </a:p>
          <a:p>
            <a:pPr marL="350838" algn="ctr"/>
            <a:r>
              <a:rPr lang="en-US" sz="3600" b="1" dirty="0">
                <a:solidFill>
                  <a:srgbClr val="FF0000"/>
                </a:solidFill>
              </a:rPr>
              <a:t>Strain</a:t>
            </a:r>
            <a:r>
              <a:rPr lang="en-US" sz="3600" b="1" dirty="0"/>
              <a:t> is a measure of the </a:t>
            </a:r>
            <a:r>
              <a:rPr lang="en-US" sz="3600" b="1" u="sng" dirty="0">
                <a:solidFill>
                  <a:srgbClr val="7030A0"/>
                </a:solidFill>
              </a:rPr>
              <a:t>amount</a:t>
            </a:r>
            <a:r>
              <a:rPr lang="en-US" sz="3600" b="1" dirty="0">
                <a:solidFill>
                  <a:srgbClr val="7030A0"/>
                </a:solidFill>
              </a:rPr>
              <a:t> it’s deformed </a:t>
            </a:r>
            <a:r>
              <a:rPr lang="en-US" sz="3600" b="1" dirty="0"/>
              <a:t>when a force is applied.</a:t>
            </a:r>
          </a:p>
        </p:txBody>
      </p:sp>
      <p:pic>
        <p:nvPicPr>
          <p:cNvPr id="83969" name="Picture 1"/>
          <p:cNvPicPr>
            <a:picLocks noChangeAspect="1" noChangeArrowheads="1"/>
          </p:cNvPicPr>
          <p:nvPr/>
        </p:nvPicPr>
        <p:blipFill>
          <a:blip r:embed="rId3"/>
          <a:srcRect/>
          <a:stretch>
            <a:fillRect/>
          </a:stretch>
        </p:blipFill>
        <p:spPr bwMode="auto">
          <a:xfrm>
            <a:off x="-28575" y="76200"/>
            <a:ext cx="3609975" cy="2477695"/>
          </a:xfrm>
          <a:prstGeom prst="ellipse">
            <a:avLst/>
          </a:prstGeom>
          <a:ln>
            <a:noFill/>
          </a:ln>
          <a:effectLst>
            <a:softEdge rad="112500"/>
          </a:effectLst>
        </p:spPr>
      </p:pic>
      <p:sp>
        <p:nvSpPr>
          <p:cNvPr id="7" name="Oval 6"/>
          <p:cNvSpPr/>
          <p:nvPr/>
        </p:nvSpPr>
        <p:spPr>
          <a:xfrm>
            <a:off x="180975" y="4456176"/>
            <a:ext cx="1371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8175" y="3276271"/>
            <a:ext cx="533400" cy="1103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0975" y="4684776"/>
            <a:ext cx="1371600" cy="838200"/>
          </a:xfrm>
          <a:prstGeom prst="ellipse">
            <a:avLst/>
          </a:prstGeom>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76200" y="5103876"/>
            <a:ext cx="714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80975" y="5103876"/>
            <a:ext cx="685800" cy="647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100" y="5103876"/>
            <a:ext cx="714375"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1075" y="5102352"/>
            <a:ext cx="1104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875" y="5122926"/>
            <a:ext cx="1104900" cy="323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23925" y="5103876"/>
            <a:ext cx="74295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0663" y="2667000"/>
            <a:ext cx="1014413" cy="707886"/>
          </a:xfrm>
          <a:prstGeom prst="rect">
            <a:avLst/>
          </a:prstGeom>
          <a:noFill/>
        </p:spPr>
        <p:txBody>
          <a:bodyPr wrap="square" rtlCol="0">
            <a:spAutoFit/>
          </a:bodyPr>
          <a:lstStyle/>
          <a:p>
            <a:r>
              <a:rPr lang="en-US" sz="4000" b="1" dirty="0">
                <a:solidFill>
                  <a:srgbClr val="0070C0"/>
                </a:solidFill>
              </a:rPr>
              <a:t>F</a:t>
            </a:r>
          </a:p>
        </p:txBody>
      </p:sp>
      <p:sp>
        <p:nvSpPr>
          <p:cNvPr id="3" name="Oval 2"/>
          <p:cNvSpPr/>
          <p:nvPr/>
        </p:nvSpPr>
        <p:spPr>
          <a:xfrm>
            <a:off x="395287" y="4798314"/>
            <a:ext cx="457200" cy="192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00125" y="4815232"/>
            <a:ext cx="457200" cy="192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4977" y="4815232"/>
            <a:ext cx="128588" cy="17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64431" y="4820055"/>
            <a:ext cx="128588" cy="17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4379976"/>
            <a:ext cx="1112044" cy="369332"/>
          </a:xfrm>
          <a:prstGeom prst="rect">
            <a:avLst/>
          </a:prstGeom>
          <a:noFill/>
        </p:spPr>
        <p:txBody>
          <a:bodyPr wrap="square" rtlCol="0">
            <a:spAutoFit/>
          </a:bodyPr>
          <a:lstStyle/>
          <a:p>
            <a:r>
              <a:rPr lang="en-US" dirty="0"/>
              <a:t>Cat head</a:t>
            </a:r>
          </a:p>
        </p:txBody>
      </p:sp>
      <p:sp>
        <p:nvSpPr>
          <p:cNvPr id="12" name="Rectangle 11"/>
          <p:cNvSpPr/>
          <p:nvPr/>
        </p:nvSpPr>
        <p:spPr>
          <a:xfrm>
            <a:off x="2649521" y="4819473"/>
            <a:ext cx="5786264" cy="646331"/>
          </a:xfrm>
          <a:prstGeom prst="rect">
            <a:avLst/>
          </a:prstGeom>
        </p:spPr>
        <p:txBody>
          <a:bodyPr wrap="none">
            <a:spAutoFit/>
          </a:bodyPr>
          <a:lstStyle/>
          <a:p>
            <a:r>
              <a:rPr lang="en-US" sz="3600" b="1" dirty="0">
                <a:solidFill>
                  <a:srgbClr val="00B050"/>
                </a:solidFill>
              </a:rPr>
              <a:t>Stress = Force / Contact Area </a:t>
            </a:r>
          </a:p>
        </p:txBody>
      </p:sp>
    </p:spTree>
    <p:extLst>
      <p:ext uri="{BB962C8B-B14F-4D97-AF65-F5344CB8AC3E}">
        <p14:creationId xmlns:p14="http://schemas.microsoft.com/office/powerpoint/2010/main" val="4735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a:t>Types of Bonds Expected?</a:t>
            </a:r>
            <a:br>
              <a:rPr lang="en-US" dirty="0"/>
            </a:br>
            <a:r>
              <a:rPr lang="en-US" dirty="0"/>
              <a:t>(In groups)</a:t>
            </a:r>
          </a:p>
        </p:txBody>
      </p:sp>
      <p:sp>
        <p:nvSpPr>
          <p:cNvPr id="3" name="Content Placeholder 2"/>
          <p:cNvSpPr>
            <a:spLocks noGrp="1"/>
          </p:cNvSpPr>
          <p:nvPr>
            <p:ph idx="1"/>
          </p:nvPr>
        </p:nvSpPr>
        <p:spPr>
          <a:xfrm>
            <a:off x="457200" y="2819400"/>
            <a:ext cx="8229600" cy="3810000"/>
          </a:xfrm>
        </p:spPr>
        <p:txBody>
          <a:bodyPr>
            <a:normAutofit/>
          </a:bodyPr>
          <a:lstStyle/>
          <a:p>
            <a:pPr algn="ctr"/>
            <a:r>
              <a:rPr lang="en-US" sz="4000" dirty="0"/>
              <a:t>Krypton</a:t>
            </a:r>
          </a:p>
          <a:p>
            <a:pPr algn="ctr"/>
            <a:r>
              <a:rPr lang="en-US" sz="4000" dirty="0"/>
              <a:t>Lithium Iodide</a:t>
            </a:r>
          </a:p>
          <a:p>
            <a:pPr algn="ctr"/>
            <a:r>
              <a:rPr lang="en-US" sz="4000" dirty="0"/>
              <a:t>Palladium</a:t>
            </a:r>
          </a:p>
          <a:p>
            <a:pPr algn="ctr"/>
            <a:r>
              <a:rPr lang="en-US" sz="4000" dirty="0"/>
              <a:t>Silicon</a:t>
            </a:r>
          </a:p>
          <a:p>
            <a:pPr algn="ctr"/>
            <a:r>
              <a:rPr lang="en-US" sz="4000" dirty="0"/>
              <a:t>Indium Antimony (</a:t>
            </a:r>
            <a:r>
              <a:rPr lang="en-US" sz="4000" dirty="0" err="1"/>
              <a:t>InSb</a:t>
            </a:r>
            <a:r>
              <a:rPr lang="en-US" sz="4000" dirty="0"/>
              <a:t>)</a:t>
            </a:r>
          </a:p>
        </p:txBody>
      </p:sp>
    </p:spTree>
    <p:extLst>
      <p:ext uri="{BB962C8B-B14F-4D97-AF65-F5344CB8AC3E}">
        <p14:creationId xmlns:p14="http://schemas.microsoft.com/office/powerpoint/2010/main" val="4022222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6F72-0229-44D2-BC79-900F1F8BE373}"/>
              </a:ext>
            </a:extLst>
          </p:cNvPr>
          <p:cNvSpPr>
            <a:spLocks noGrp="1"/>
          </p:cNvSpPr>
          <p:nvPr>
            <p:ph type="title"/>
          </p:nvPr>
        </p:nvSpPr>
        <p:spPr>
          <a:xfrm>
            <a:off x="457200" y="-67468"/>
            <a:ext cx="8229600" cy="799305"/>
          </a:xfrm>
        </p:spPr>
        <p:txBody>
          <a:bodyPr>
            <a:normAutofit/>
          </a:bodyPr>
          <a:lstStyle/>
          <a:p>
            <a:r>
              <a:rPr lang="en-US" sz="4000" dirty="0"/>
              <a:t>Elasticity vs Plasticity</a:t>
            </a:r>
          </a:p>
        </p:txBody>
      </p:sp>
      <p:sp>
        <p:nvSpPr>
          <p:cNvPr id="3" name="Content Placeholder 2">
            <a:extLst>
              <a:ext uri="{FF2B5EF4-FFF2-40B4-BE49-F238E27FC236}">
                <a16:creationId xmlns:a16="http://schemas.microsoft.com/office/drawing/2014/main" id="{401A5232-9C48-42DB-918F-6876F349F4EE}"/>
              </a:ext>
            </a:extLst>
          </p:cNvPr>
          <p:cNvSpPr>
            <a:spLocks noGrp="1"/>
          </p:cNvSpPr>
          <p:nvPr>
            <p:ph idx="1"/>
          </p:nvPr>
        </p:nvSpPr>
        <p:spPr>
          <a:xfrm>
            <a:off x="457200" y="877205"/>
            <a:ext cx="8229600" cy="4708525"/>
          </a:xfrm>
        </p:spPr>
        <p:txBody>
          <a:bodyPr>
            <a:normAutofit/>
          </a:bodyPr>
          <a:lstStyle/>
          <a:p>
            <a:pPr marL="0" indent="0">
              <a:buNone/>
            </a:pPr>
            <a:r>
              <a:rPr lang="en-US" sz="2800" dirty="0"/>
              <a:t>While elastic deformation occurs on the atomic level by the bonds connecting atoms </a:t>
            </a:r>
            <a:r>
              <a:rPr lang="en-US" sz="2800" dirty="0">
                <a:solidFill>
                  <a:srgbClr val="FF0000"/>
                </a:solidFill>
              </a:rPr>
              <a:t>stretching</a:t>
            </a:r>
            <a:r>
              <a:rPr lang="en-US" sz="2800" dirty="0"/>
              <a:t>, plastic deformation involves the bonds between atoms </a:t>
            </a:r>
            <a:r>
              <a:rPr lang="en-US" sz="2800" dirty="0">
                <a:solidFill>
                  <a:srgbClr val="FF0000"/>
                </a:solidFill>
              </a:rPr>
              <a:t>breaking</a:t>
            </a:r>
            <a:r>
              <a:rPr lang="en-US" sz="2800" dirty="0"/>
              <a:t>. New bonds are formed when they move to a new position.</a:t>
            </a:r>
          </a:p>
        </p:txBody>
      </p:sp>
    </p:spTree>
    <p:extLst>
      <p:ext uri="{BB962C8B-B14F-4D97-AF65-F5344CB8AC3E}">
        <p14:creationId xmlns:p14="http://schemas.microsoft.com/office/powerpoint/2010/main" val="3879375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6F72-0229-44D2-BC79-900F1F8BE373}"/>
              </a:ext>
            </a:extLst>
          </p:cNvPr>
          <p:cNvSpPr>
            <a:spLocks noGrp="1"/>
          </p:cNvSpPr>
          <p:nvPr>
            <p:ph type="title"/>
          </p:nvPr>
        </p:nvSpPr>
        <p:spPr>
          <a:xfrm>
            <a:off x="457200" y="-67468"/>
            <a:ext cx="8229600" cy="799305"/>
          </a:xfrm>
        </p:spPr>
        <p:txBody>
          <a:bodyPr>
            <a:normAutofit/>
          </a:bodyPr>
          <a:lstStyle/>
          <a:p>
            <a:r>
              <a:rPr lang="en-US" sz="4000" dirty="0"/>
              <a:t>Elasticity vs Plasticity</a:t>
            </a:r>
          </a:p>
        </p:txBody>
      </p:sp>
      <p:sp>
        <p:nvSpPr>
          <p:cNvPr id="3" name="Content Placeholder 2">
            <a:extLst>
              <a:ext uri="{FF2B5EF4-FFF2-40B4-BE49-F238E27FC236}">
                <a16:creationId xmlns:a16="http://schemas.microsoft.com/office/drawing/2014/main" id="{401A5232-9C48-42DB-918F-6876F349F4EE}"/>
              </a:ext>
            </a:extLst>
          </p:cNvPr>
          <p:cNvSpPr>
            <a:spLocks noGrp="1"/>
          </p:cNvSpPr>
          <p:nvPr>
            <p:ph idx="1"/>
          </p:nvPr>
        </p:nvSpPr>
        <p:spPr>
          <a:xfrm>
            <a:off x="457200" y="877205"/>
            <a:ext cx="8229600" cy="4708525"/>
          </a:xfrm>
        </p:spPr>
        <p:txBody>
          <a:bodyPr>
            <a:normAutofit/>
          </a:bodyPr>
          <a:lstStyle/>
          <a:p>
            <a:pPr marL="0" indent="0">
              <a:buNone/>
            </a:pPr>
            <a:r>
              <a:rPr lang="en-US" sz="2800" dirty="0"/>
              <a:t>While elastic deformation occurs on the atomic level by the bonds connecting atoms </a:t>
            </a:r>
            <a:r>
              <a:rPr lang="en-US" sz="2800" dirty="0">
                <a:solidFill>
                  <a:srgbClr val="FF0000"/>
                </a:solidFill>
              </a:rPr>
              <a:t>stretching/compressing</a:t>
            </a:r>
            <a:r>
              <a:rPr lang="en-US" sz="2800" dirty="0"/>
              <a:t>, plastic deformation involves the bonds between atoms </a:t>
            </a:r>
            <a:r>
              <a:rPr lang="en-US" sz="2800" dirty="0">
                <a:solidFill>
                  <a:srgbClr val="FF0000"/>
                </a:solidFill>
              </a:rPr>
              <a:t>breaking</a:t>
            </a:r>
            <a:r>
              <a:rPr lang="en-US" sz="2800" dirty="0"/>
              <a:t>. New bonds may be formed when they move to a new position.</a:t>
            </a:r>
          </a:p>
        </p:txBody>
      </p:sp>
      <p:pic>
        <p:nvPicPr>
          <p:cNvPr id="6" name="Picture 5">
            <a:extLst>
              <a:ext uri="{FF2B5EF4-FFF2-40B4-BE49-F238E27FC236}">
                <a16:creationId xmlns:a16="http://schemas.microsoft.com/office/drawing/2014/main" id="{57C9D176-26D8-43BE-A770-3C9CFC95E111}"/>
              </a:ext>
            </a:extLst>
          </p:cNvPr>
          <p:cNvPicPr>
            <a:picLocks noChangeAspect="1"/>
          </p:cNvPicPr>
          <p:nvPr/>
        </p:nvPicPr>
        <p:blipFill>
          <a:blip r:embed="rId2"/>
          <a:stretch>
            <a:fillRect/>
          </a:stretch>
        </p:blipFill>
        <p:spPr>
          <a:xfrm>
            <a:off x="152400" y="4117293"/>
            <a:ext cx="3810000" cy="2646138"/>
          </a:xfrm>
          <a:prstGeom prst="rect">
            <a:avLst/>
          </a:prstGeom>
        </p:spPr>
      </p:pic>
      <p:sp>
        <p:nvSpPr>
          <p:cNvPr id="9" name="Text Box 7">
            <a:extLst>
              <a:ext uri="{FF2B5EF4-FFF2-40B4-BE49-F238E27FC236}">
                <a16:creationId xmlns:a16="http://schemas.microsoft.com/office/drawing/2014/main" id="{D1FB5D67-4BD2-4033-8B77-41E2A5376B8F}"/>
              </a:ext>
            </a:extLst>
          </p:cNvPr>
          <p:cNvSpPr txBox="1">
            <a:spLocks noChangeArrowheads="1"/>
          </p:cNvSpPr>
          <p:nvPr/>
        </p:nvSpPr>
        <p:spPr bwMode="auto">
          <a:xfrm>
            <a:off x="4572000" y="3056242"/>
            <a:ext cx="5867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i="1" dirty="0">
                <a:cs typeface="Arial" panose="020B0604020202020204" pitchFamily="34" charset="0"/>
              </a:rPr>
              <a:t>F</a:t>
            </a:r>
            <a:r>
              <a:rPr lang="en-US" altLang="en-US" sz="2800" i="1" baseline="-25000" dirty="0">
                <a:cs typeface="Arial" panose="020B0604020202020204" pitchFamily="34" charset="0"/>
              </a:rPr>
              <a:t>S</a:t>
            </a:r>
            <a:r>
              <a:rPr lang="en-US" altLang="en-US" sz="2800" i="1" dirty="0">
                <a:cs typeface="Arial" panose="020B0604020202020204" pitchFamily="34" charset="0"/>
              </a:rPr>
              <a:t> = -</a:t>
            </a:r>
            <a:r>
              <a:rPr lang="en-US" altLang="en-US" sz="2800" i="1" dirty="0" err="1">
                <a:cs typeface="Arial" panose="020B0604020202020204" pitchFamily="34" charset="0"/>
              </a:rPr>
              <a:t>kx</a:t>
            </a:r>
            <a:r>
              <a:rPr lang="en-US" altLang="en-US" sz="2800" i="1" dirty="0">
                <a:cs typeface="Arial" panose="020B0604020202020204" pitchFamily="34" charset="0"/>
              </a:rPr>
              <a:t>   </a:t>
            </a:r>
            <a:r>
              <a:rPr lang="en-US" altLang="en-US" sz="2800" dirty="0">
                <a:cs typeface="Arial" panose="020B0604020202020204" pitchFamily="34" charset="0"/>
              </a:rPr>
              <a:t>(Hooke’s Law)</a:t>
            </a:r>
          </a:p>
          <a:p>
            <a:pPr>
              <a:spcBef>
                <a:spcPct val="0"/>
              </a:spcBef>
              <a:buFontTx/>
              <a:buNone/>
            </a:pPr>
            <a:r>
              <a:rPr lang="en-US" altLang="en-US" sz="2400" i="1" dirty="0">
                <a:cs typeface="Arial" panose="020B0604020202020204" pitchFamily="34" charset="0"/>
              </a:rPr>
              <a:t>k </a:t>
            </a:r>
            <a:r>
              <a:rPr lang="en-US" altLang="en-US" sz="2400" dirty="0">
                <a:cs typeface="Arial" panose="020B0604020202020204" pitchFamily="34" charset="0"/>
              </a:rPr>
              <a:t>is the effective spring constant</a:t>
            </a:r>
          </a:p>
        </p:txBody>
      </p:sp>
      <p:pic>
        <p:nvPicPr>
          <p:cNvPr id="11" name="Picture 8" descr="https://encrypted-tbn1.gstatic.com/images?q=tbn:ANd9GcSDw726garskWr_U4kf0ADua7mVVcO9gAxCPOPmaa7HIJbhfG07sw">
            <a:extLst>
              <a:ext uri="{FF2B5EF4-FFF2-40B4-BE49-F238E27FC236}">
                <a16:creationId xmlns:a16="http://schemas.microsoft.com/office/drawing/2014/main" id="{5D8242C1-7D1A-43DA-A19F-EFF07862A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4160837"/>
            <a:ext cx="33147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1D8E995-16E9-42F4-8AAB-A73A7FFF1EAD}"/>
              </a:ext>
            </a:extLst>
          </p:cNvPr>
          <p:cNvSpPr txBox="1">
            <a:spLocks noChangeArrowheads="1"/>
          </p:cNvSpPr>
          <p:nvPr/>
        </p:nvSpPr>
        <p:spPr bwMode="auto">
          <a:xfrm>
            <a:off x="7875588" y="6315075"/>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(x)</a:t>
            </a:r>
          </a:p>
        </p:txBody>
      </p:sp>
      <p:sp>
        <p:nvSpPr>
          <p:cNvPr id="13" name="TextBox 12">
            <a:extLst>
              <a:ext uri="{FF2B5EF4-FFF2-40B4-BE49-F238E27FC236}">
                <a16:creationId xmlns:a16="http://schemas.microsoft.com/office/drawing/2014/main" id="{A2C117C4-9F03-444F-B251-4B5BBA038A8A}"/>
              </a:ext>
            </a:extLst>
          </p:cNvPr>
          <p:cNvSpPr txBox="1">
            <a:spLocks noChangeArrowheads="1"/>
          </p:cNvSpPr>
          <p:nvPr/>
        </p:nvSpPr>
        <p:spPr bwMode="auto">
          <a:xfrm>
            <a:off x="5140325" y="4845050"/>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F</a:t>
            </a:r>
            <a:r>
              <a:rPr lang="en-US" altLang="en-US" sz="2400" baseline="-25000"/>
              <a:t>s</a:t>
            </a:r>
            <a:r>
              <a:rPr lang="en-US" altLang="en-US" sz="2400"/>
              <a:t>=</a:t>
            </a:r>
          </a:p>
        </p:txBody>
      </p:sp>
      <p:sp>
        <p:nvSpPr>
          <p:cNvPr id="14" name="TextBox 13">
            <a:extLst>
              <a:ext uri="{FF2B5EF4-FFF2-40B4-BE49-F238E27FC236}">
                <a16:creationId xmlns:a16="http://schemas.microsoft.com/office/drawing/2014/main" id="{A73E5CD2-D2D8-4EC3-848F-0837022DFB1F}"/>
              </a:ext>
            </a:extLst>
          </p:cNvPr>
          <p:cNvSpPr txBox="1">
            <a:spLocks noChangeArrowheads="1"/>
          </p:cNvSpPr>
          <p:nvPr/>
        </p:nvSpPr>
        <p:spPr bwMode="auto">
          <a:xfrm>
            <a:off x="6172200" y="4946650"/>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0000"/>
                </a:solidFill>
              </a:rPr>
              <a:t>slope=</a:t>
            </a:r>
            <a:r>
              <a:rPr lang="en-US" altLang="en-US" sz="2400" i="1">
                <a:solidFill>
                  <a:srgbClr val="FF0000"/>
                </a:solidFill>
              </a:rPr>
              <a:t>k</a:t>
            </a:r>
          </a:p>
        </p:txBody>
      </p:sp>
      <p:sp>
        <p:nvSpPr>
          <p:cNvPr id="15" name="Rectangle 4">
            <a:extLst>
              <a:ext uri="{FF2B5EF4-FFF2-40B4-BE49-F238E27FC236}">
                <a16:creationId xmlns:a16="http://schemas.microsoft.com/office/drawing/2014/main" id="{FA6E6DB7-F32E-454E-A6B3-6B8C9C15E37E}"/>
              </a:ext>
            </a:extLst>
          </p:cNvPr>
          <p:cNvSpPr>
            <a:spLocks noChangeArrowheads="1"/>
          </p:cNvSpPr>
          <p:nvPr/>
        </p:nvSpPr>
        <p:spPr bwMode="auto">
          <a:xfrm>
            <a:off x="6507163" y="4227512"/>
            <a:ext cx="2484437"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extLst>
      <p:ext uri="{BB962C8B-B14F-4D97-AF65-F5344CB8AC3E}">
        <p14:creationId xmlns:p14="http://schemas.microsoft.com/office/powerpoint/2010/main" val="31458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0" y="914400"/>
            <a:ext cx="6096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5200" y="1905000"/>
            <a:ext cx="495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81700" y="3139234"/>
            <a:ext cx="29337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4648200"/>
            <a:ext cx="22860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52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90800" y="914400"/>
            <a:ext cx="6096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05200" y="1905000"/>
            <a:ext cx="495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81700" y="3139234"/>
            <a:ext cx="29337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4648200"/>
            <a:ext cx="22860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2322493"/>
            <a:ext cx="3276600" cy="954107"/>
          </a:xfrm>
          <a:prstGeom prst="rect">
            <a:avLst/>
          </a:prstGeom>
          <a:noFill/>
        </p:spPr>
        <p:txBody>
          <a:bodyPr wrap="square" rtlCol="0">
            <a:spAutoFit/>
          </a:bodyPr>
          <a:lstStyle/>
          <a:p>
            <a:pPr algn="ctr"/>
            <a:r>
              <a:rPr lang="en-US" sz="2800" b="1" dirty="0">
                <a:solidFill>
                  <a:schemeClr val="accent2"/>
                </a:solidFill>
              </a:rPr>
              <a:t>Which do you think is brittle?</a:t>
            </a:r>
          </a:p>
        </p:txBody>
      </p:sp>
    </p:spTree>
    <p:extLst>
      <p:ext uri="{BB962C8B-B14F-4D97-AF65-F5344CB8AC3E}">
        <p14:creationId xmlns:p14="http://schemas.microsoft.com/office/powerpoint/2010/main" val="26152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5200" y="1905000"/>
            <a:ext cx="495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81700" y="3139234"/>
            <a:ext cx="29337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4648200"/>
            <a:ext cx="22860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2322493"/>
            <a:ext cx="3276600" cy="954107"/>
          </a:xfrm>
          <a:prstGeom prst="rect">
            <a:avLst/>
          </a:prstGeom>
          <a:noFill/>
        </p:spPr>
        <p:txBody>
          <a:bodyPr wrap="square" rtlCol="0">
            <a:spAutoFit/>
          </a:bodyPr>
          <a:lstStyle/>
          <a:p>
            <a:pPr algn="ctr"/>
            <a:r>
              <a:rPr lang="en-US" sz="2800" b="1" dirty="0">
                <a:solidFill>
                  <a:schemeClr val="accent2"/>
                </a:solidFill>
              </a:rPr>
              <a:t>Which do you think is brittle?</a:t>
            </a:r>
          </a:p>
        </p:txBody>
      </p:sp>
      <p:sp>
        <p:nvSpPr>
          <p:cNvPr id="3" name="TextBox 2">
            <a:extLst>
              <a:ext uri="{FF2B5EF4-FFF2-40B4-BE49-F238E27FC236}">
                <a16:creationId xmlns:a16="http://schemas.microsoft.com/office/drawing/2014/main" id="{F62E75AE-DA70-F8BE-0A51-8F2615CC00A2}"/>
              </a:ext>
            </a:extLst>
          </p:cNvPr>
          <p:cNvSpPr txBox="1"/>
          <p:nvPr/>
        </p:nvSpPr>
        <p:spPr>
          <a:xfrm>
            <a:off x="4876800" y="1524000"/>
            <a:ext cx="4419600" cy="369332"/>
          </a:xfrm>
          <a:prstGeom prst="rect">
            <a:avLst/>
          </a:prstGeom>
          <a:noFill/>
        </p:spPr>
        <p:txBody>
          <a:bodyPr wrap="square" rtlCol="0">
            <a:spAutoFit/>
          </a:bodyPr>
          <a:lstStyle/>
          <a:p>
            <a:r>
              <a:rPr lang="en-US" dirty="0"/>
              <a:t>What kind of bonds are brittle? </a:t>
            </a:r>
          </a:p>
        </p:txBody>
      </p:sp>
    </p:spTree>
    <p:extLst>
      <p:ext uri="{BB962C8B-B14F-4D97-AF65-F5344CB8AC3E}">
        <p14:creationId xmlns:p14="http://schemas.microsoft.com/office/powerpoint/2010/main" val="33874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81700" y="3139234"/>
            <a:ext cx="29337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4648200"/>
            <a:ext cx="22860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2322493"/>
            <a:ext cx="3276600" cy="954107"/>
          </a:xfrm>
          <a:prstGeom prst="rect">
            <a:avLst/>
          </a:prstGeom>
          <a:noFill/>
        </p:spPr>
        <p:txBody>
          <a:bodyPr wrap="square" rtlCol="0">
            <a:spAutoFit/>
          </a:bodyPr>
          <a:lstStyle/>
          <a:p>
            <a:pPr algn="ctr"/>
            <a:r>
              <a:rPr lang="en-US" sz="2800" b="1" dirty="0">
                <a:solidFill>
                  <a:schemeClr val="accent2"/>
                </a:solidFill>
              </a:rPr>
              <a:t>Which do you think is brittle?</a:t>
            </a:r>
          </a:p>
        </p:txBody>
      </p:sp>
    </p:spTree>
    <p:extLst>
      <p:ext uri="{BB962C8B-B14F-4D97-AF65-F5344CB8AC3E}">
        <p14:creationId xmlns:p14="http://schemas.microsoft.com/office/powerpoint/2010/main" val="19823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29400" y="4648200"/>
            <a:ext cx="2286000" cy="1508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2322493"/>
            <a:ext cx="3276600" cy="954107"/>
          </a:xfrm>
          <a:prstGeom prst="rect">
            <a:avLst/>
          </a:prstGeom>
          <a:noFill/>
        </p:spPr>
        <p:txBody>
          <a:bodyPr wrap="square" rtlCol="0">
            <a:spAutoFit/>
          </a:bodyPr>
          <a:lstStyle/>
          <a:p>
            <a:pPr algn="ctr"/>
            <a:r>
              <a:rPr lang="en-US" sz="2800" b="1" dirty="0">
                <a:solidFill>
                  <a:schemeClr val="accent2"/>
                </a:solidFill>
              </a:rPr>
              <a:t>Which do you think is brittle?</a:t>
            </a:r>
          </a:p>
        </p:txBody>
      </p:sp>
      <p:pic>
        <p:nvPicPr>
          <p:cNvPr id="8" name="Picture 7">
            <a:extLst>
              <a:ext uri="{FF2B5EF4-FFF2-40B4-BE49-F238E27FC236}">
                <a16:creationId xmlns:a16="http://schemas.microsoft.com/office/drawing/2014/main" id="{DF8F6B63-0148-4D25-A6B5-114156D58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265" y="3721971"/>
            <a:ext cx="1860035" cy="744014"/>
          </a:xfrm>
          <a:prstGeom prst="rect">
            <a:avLst/>
          </a:prstGeom>
        </p:spPr>
      </p:pic>
    </p:spTree>
    <p:extLst>
      <p:ext uri="{BB962C8B-B14F-4D97-AF65-F5344CB8AC3E}">
        <p14:creationId xmlns:p14="http://schemas.microsoft.com/office/powerpoint/2010/main" val="22016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365"/>
          </a:xfrm>
        </p:spPr>
        <p:txBody>
          <a:bodyPr>
            <a:normAutofit fontScale="90000"/>
          </a:bodyPr>
          <a:lstStyle/>
          <a:p>
            <a:r>
              <a:rPr lang="en-US" dirty="0"/>
              <a:t>How would you describe these materials?</a:t>
            </a:r>
          </a:p>
        </p:txBody>
      </p:sp>
      <p:pic>
        <p:nvPicPr>
          <p:cNvPr id="257026" name="Picture 2" descr="Image result for stress-strain curves metal diamond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001000" cy="5973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2322493"/>
            <a:ext cx="3276600" cy="954107"/>
          </a:xfrm>
          <a:prstGeom prst="rect">
            <a:avLst/>
          </a:prstGeom>
          <a:noFill/>
        </p:spPr>
        <p:txBody>
          <a:bodyPr wrap="square" rtlCol="0">
            <a:spAutoFit/>
          </a:bodyPr>
          <a:lstStyle/>
          <a:p>
            <a:pPr algn="ctr"/>
            <a:r>
              <a:rPr lang="en-US" sz="2800" b="1" dirty="0">
                <a:solidFill>
                  <a:schemeClr val="accent2"/>
                </a:solidFill>
              </a:rPr>
              <a:t>Which do you think is brittle?</a:t>
            </a:r>
          </a:p>
        </p:txBody>
      </p:sp>
      <p:pic>
        <p:nvPicPr>
          <p:cNvPr id="8" name="Picture 7">
            <a:extLst>
              <a:ext uri="{FF2B5EF4-FFF2-40B4-BE49-F238E27FC236}">
                <a16:creationId xmlns:a16="http://schemas.microsoft.com/office/drawing/2014/main" id="{DF8F6B63-0148-4D25-A6B5-114156D58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265" y="3721971"/>
            <a:ext cx="1860035" cy="744014"/>
          </a:xfrm>
          <a:prstGeom prst="rect">
            <a:avLst/>
          </a:prstGeom>
        </p:spPr>
      </p:pic>
    </p:spTree>
    <p:extLst>
      <p:ext uri="{BB962C8B-B14F-4D97-AF65-F5344CB8AC3E}">
        <p14:creationId xmlns:p14="http://schemas.microsoft.com/office/powerpoint/2010/main" val="40962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D206-8D74-41B5-B2B9-37F8988B480A}"/>
              </a:ext>
            </a:extLst>
          </p:cNvPr>
          <p:cNvSpPr>
            <a:spLocks noGrp="1"/>
          </p:cNvSpPr>
          <p:nvPr>
            <p:ph type="title"/>
          </p:nvPr>
        </p:nvSpPr>
        <p:spPr/>
        <p:txBody>
          <a:bodyPr>
            <a:normAutofit fontScale="90000"/>
          </a:bodyPr>
          <a:lstStyle/>
          <a:p>
            <a:r>
              <a:rPr lang="en-US" dirty="0"/>
              <a:t>What can happen to the dimensions of an object when you put stress on it?</a:t>
            </a:r>
          </a:p>
        </p:txBody>
      </p:sp>
      <p:pic>
        <p:nvPicPr>
          <p:cNvPr id="3" name="Picture 2">
            <a:extLst>
              <a:ext uri="{FF2B5EF4-FFF2-40B4-BE49-F238E27FC236}">
                <a16:creationId xmlns:a16="http://schemas.microsoft.com/office/drawing/2014/main" id="{D95B5B7C-9608-4EA0-A8CD-4F4E51A4EB29}"/>
              </a:ext>
            </a:extLst>
          </p:cNvPr>
          <p:cNvPicPr>
            <a:picLocks noChangeAspect="1"/>
          </p:cNvPicPr>
          <p:nvPr/>
        </p:nvPicPr>
        <p:blipFill>
          <a:blip r:embed="rId2"/>
          <a:stretch>
            <a:fillRect/>
          </a:stretch>
        </p:blipFill>
        <p:spPr>
          <a:xfrm>
            <a:off x="1958200" y="1828800"/>
            <a:ext cx="4724400" cy="1865862"/>
          </a:xfrm>
          <a:prstGeom prst="rect">
            <a:avLst/>
          </a:prstGeom>
        </p:spPr>
      </p:pic>
      <p:sp>
        <p:nvSpPr>
          <p:cNvPr id="4" name="TextBox 3">
            <a:extLst>
              <a:ext uri="{FF2B5EF4-FFF2-40B4-BE49-F238E27FC236}">
                <a16:creationId xmlns:a16="http://schemas.microsoft.com/office/drawing/2014/main" id="{0E418E6A-17F3-472E-9C5F-0900B1793EEF}"/>
              </a:ext>
            </a:extLst>
          </p:cNvPr>
          <p:cNvSpPr txBox="1"/>
          <p:nvPr/>
        </p:nvSpPr>
        <p:spPr>
          <a:xfrm>
            <a:off x="6719771" y="2300066"/>
            <a:ext cx="2590800" cy="461665"/>
          </a:xfrm>
          <a:prstGeom prst="rect">
            <a:avLst/>
          </a:prstGeom>
          <a:noFill/>
        </p:spPr>
        <p:txBody>
          <a:bodyPr wrap="square" rtlCol="0">
            <a:spAutoFit/>
          </a:bodyPr>
          <a:lstStyle/>
          <a:p>
            <a:r>
              <a:rPr lang="en-US" sz="2400" dirty="0"/>
              <a:t>Change in Length</a:t>
            </a:r>
          </a:p>
        </p:txBody>
      </p:sp>
      <p:pic>
        <p:nvPicPr>
          <p:cNvPr id="5" name="Picture 4">
            <a:extLst>
              <a:ext uri="{FF2B5EF4-FFF2-40B4-BE49-F238E27FC236}">
                <a16:creationId xmlns:a16="http://schemas.microsoft.com/office/drawing/2014/main" id="{8208B197-3EA4-42AE-A325-B1E8AE6320D5}"/>
              </a:ext>
            </a:extLst>
          </p:cNvPr>
          <p:cNvPicPr>
            <a:picLocks noChangeAspect="1"/>
          </p:cNvPicPr>
          <p:nvPr/>
        </p:nvPicPr>
        <p:blipFill>
          <a:blip r:embed="rId3"/>
          <a:stretch>
            <a:fillRect/>
          </a:stretch>
        </p:blipFill>
        <p:spPr>
          <a:xfrm>
            <a:off x="5410200" y="3810000"/>
            <a:ext cx="2771775" cy="1982693"/>
          </a:xfrm>
          <a:prstGeom prst="rect">
            <a:avLst/>
          </a:prstGeom>
        </p:spPr>
      </p:pic>
      <p:sp>
        <p:nvSpPr>
          <p:cNvPr id="6" name="TextBox 5">
            <a:extLst>
              <a:ext uri="{FF2B5EF4-FFF2-40B4-BE49-F238E27FC236}">
                <a16:creationId xmlns:a16="http://schemas.microsoft.com/office/drawing/2014/main" id="{8AA04610-3BAA-4E75-B5A6-0F8A96484164}"/>
              </a:ext>
            </a:extLst>
          </p:cNvPr>
          <p:cNvSpPr txBox="1"/>
          <p:nvPr/>
        </p:nvSpPr>
        <p:spPr>
          <a:xfrm>
            <a:off x="5467815" y="6089642"/>
            <a:ext cx="3048000" cy="830997"/>
          </a:xfrm>
          <a:prstGeom prst="rect">
            <a:avLst/>
          </a:prstGeom>
          <a:noFill/>
        </p:spPr>
        <p:txBody>
          <a:bodyPr wrap="square" rtlCol="0">
            <a:spAutoFit/>
          </a:bodyPr>
          <a:lstStyle/>
          <a:p>
            <a:r>
              <a:rPr lang="en-US" sz="2400" dirty="0"/>
              <a:t>Change in Shape and/or break bonds</a:t>
            </a:r>
          </a:p>
        </p:txBody>
      </p:sp>
      <p:pic>
        <p:nvPicPr>
          <p:cNvPr id="8" name="Picture 7">
            <a:extLst>
              <a:ext uri="{FF2B5EF4-FFF2-40B4-BE49-F238E27FC236}">
                <a16:creationId xmlns:a16="http://schemas.microsoft.com/office/drawing/2014/main" id="{11FB8149-2106-4AE7-8D09-177FA5148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2" y="1513009"/>
            <a:ext cx="4308088" cy="5344992"/>
          </a:xfrm>
          <a:prstGeom prst="rect">
            <a:avLst/>
          </a:prstGeom>
        </p:spPr>
      </p:pic>
    </p:spTree>
    <p:extLst>
      <p:ext uri="{BB962C8B-B14F-4D97-AF65-F5344CB8AC3E}">
        <p14:creationId xmlns:p14="http://schemas.microsoft.com/office/powerpoint/2010/main" val="22204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791200" y="152400"/>
            <a:ext cx="2667000" cy="2362200"/>
          </a:xfrm>
          <a:prstGeom prst="rect">
            <a:avLst/>
          </a:prstGeom>
          <a:solidFill>
            <a:srgbClr val="00B050"/>
          </a:solidFill>
          <a:scene3d>
            <a:camera prst="orthographicFront">
              <a:rot lat="300000" lon="3000000" rev="0"/>
            </a:camera>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fontScale="90000"/>
          </a:bodyPr>
          <a:lstStyle/>
          <a:p>
            <a:pPr algn="l"/>
            <a:r>
              <a:rPr lang="en-US" dirty="0"/>
              <a:t>Elasticity in Length</a:t>
            </a:r>
            <a:br>
              <a:rPr lang="en-US" dirty="0"/>
            </a:br>
            <a:r>
              <a:rPr lang="en-US" sz="3100" dirty="0">
                <a:solidFill>
                  <a:srgbClr val="0070C0"/>
                </a:solidFill>
              </a:rPr>
              <a:t>Pushing atoms closer together</a:t>
            </a:r>
          </a:p>
        </p:txBody>
      </p:sp>
      <p:sp>
        <p:nvSpPr>
          <p:cNvPr id="4" name="Oval 3"/>
          <p:cNvSpPr/>
          <p:nvPr/>
        </p:nvSpPr>
        <p:spPr>
          <a:xfrm>
            <a:off x="1981200" y="3352800"/>
            <a:ext cx="1447800" cy="1295400"/>
          </a:xfrm>
          <a:prstGeom prst="ellipse">
            <a:avLst/>
          </a:prstGeom>
          <a:scene3d>
            <a:camera prst="isometricLeftDown"/>
            <a:lightRig rig="threePt" dir="t"/>
          </a:scene3d>
          <a:sp3d extrusionH="635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62" name="Object 2"/>
          <p:cNvGraphicFramePr>
            <a:graphicFrameLocks noChangeAspect="1"/>
          </p:cNvGraphicFramePr>
          <p:nvPr/>
        </p:nvGraphicFramePr>
        <p:xfrm>
          <a:off x="319088" y="1371600"/>
          <a:ext cx="3614737" cy="936625"/>
        </p:xfrm>
        <a:graphic>
          <a:graphicData uri="http://schemas.openxmlformats.org/presentationml/2006/ole">
            <mc:AlternateContent xmlns:mc="http://schemas.openxmlformats.org/markup-compatibility/2006">
              <mc:Choice xmlns:v="urn:schemas-microsoft-com:vml" Requires="v">
                <p:oleObj name="Equation" r:id="rId3" imgW="1612900" imgH="431800" progId="Equation.3">
                  <p:embed/>
                </p:oleObj>
              </mc:Choice>
              <mc:Fallback>
                <p:oleObj name="Equation" r:id="rId3" imgW="1612900" imgH="431800" progId="Equation.3">
                  <p:embed/>
                  <p:pic>
                    <p:nvPicPr>
                      <p:cNvPr id="20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71600"/>
                        <a:ext cx="36147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457200" y="2362200"/>
          <a:ext cx="1935163" cy="439738"/>
        </p:xfrm>
        <a:graphic>
          <a:graphicData uri="http://schemas.openxmlformats.org/presentationml/2006/ole">
            <mc:AlternateContent xmlns:mc="http://schemas.openxmlformats.org/markup-compatibility/2006">
              <mc:Choice xmlns:v="urn:schemas-microsoft-com:vml" Requires="v">
                <p:oleObj name="Equation" r:id="rId5" imgW="863225" imgH="203112" progId="Equation.3">
                  <p:embed/>
                </p:oleObj>
              </mc:Choice>
              <mc:Fallback>
                <p:oleObj name="Equation" r:id="rId5" imgW="863225" imgH="203112" progId="Equation.3">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362200"/>
                        <a:ext cx="1935163"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335024526"/>
              </p:ext>
            </p:extLst>
          </p:nvPr>
        </p:nvGraphicFramePr>
        <p:xfrm>
          <a:off x="6411913" y="2677180"/>
          <a:ext cx="2732087" cy="936625"/>
        </p:xfrm>
        <a:graphic>
          <a:graphicData uri="http://schemas.openxmlformats.org/presentationml/2006/ole">
            <mc:AlternateContent xmlns:mc="http://schemas.openxmlformats.org/markup-compatibility/2006">
              <mc:Choice xmlns:v="urn:schemas-microsoft-com:vml" Requires="v">
                <p:oleObj name="Equation" r:id="rId7" imgW="1218671" imgH="431613" progId="Equation.3">
                  <p:embed/>
                </p:oleObj>
              </mc:Choice>
              <mc:Fallback>
                <p:oleObj name="Equation" r:id="rId7" imgW="1218671" imgH="431613" progId="Equation.3">
                  <p:embed/>
                  <p:pic>
                    <p:nvPicPr>
                      <p:cNvPr id="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1913" y="2677180"/>
                        <a:ext cx="27320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Object 2"/>
              <p:cNvSpPr txBox="1"/>
              <p:nvPr/>
            </p:nvSpPr>
            <p:spPr bwMode="auto">
              <a:xfrm>
                <a:off x="5791200" y="3591580"/>
                <a:ext cx="3352800" cy="439738"/>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rPr>
                        <m:t>𝑌</m:t>
                      </m:r>
                      <m:r>
                        <a:rPr lang="en-US" sz="2000" b="0" i="1" smtClean="0">
                          <a:solidFill>
                            <a:srgbClr val="000000"/>
                          </a:solidFill>
                          <a:latin typeface="Cambria Math" panose="02040503050406030204" pitchFamily="18" charset="0"/>
                        </a:rPr>
                        <m:t>𝑜𝑟</m:t>
                      </m:r>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𝐸</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𝑌𝑜𝑢𝑛</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𝑔</m:t>
                          </m:r>
                        </m:e>
                        <m:sup>
                          <m:r>
                            <a:rPr lang="en-US" sz="2000" i="1">
                              <a:solidFill>
                                <a:srgbClr val="000000"/>
                              </a:solidFill>
                              <a:latin typeface="Cambria Math" panose="02040503050406030204" pitchFamily="18" charset="0"/>
                            </a:rPr>
                            <m:t>′</m:t>
                          </m:r>
                        </m:sup>
                      </m:sSup>
                      <m:r>
                        <a:rPr lang="en-US" sz="2000" i="1">
                          <a:solidFill>
                            <a:srgbClr val="000000"/>
                          </a:solidFill>
                          <a:latin typeface="Cambria Math" panose="02040503050406030204" pitchFamily="18" charset="0"/>
                        </a:rPr>
                        <m:t>𝑠</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𝑀𝑜𝑑𝑢𝑙𝑢𝑠</m:t>
                      </m:r>
                    </m:oMath>
                  </m:oMathPara>
                </a14:m>
                <a:endParaRPr lang="en-US" sz="2000" dirty="0"/>
              </a:p>
            </p:txBody>
          </p:sp>
        </mc:Choice>
        <mc:Fallback xmlns="">
          <p:sp>
            <p:nvSpPr>
              <p:cNvPr id="9" name="Object 2"/>
              <p:cNvSpPr txBox="1">
                <a:spLocks noRot="1" noChangeAspect="1" noMove="1" noResize="1" noEditPoints="1" noAdjustHandles="1" noChangeArrowheads="1" noChangeShapeType="1" noTextEdit="1"/>
              </p:cNvSpPr>
              <p:nvPr/>
            </p:nvSpPr>
            <p:spPr bwMode="auto">
              <a:xfrm>
                <a:off x="5791200" y="3591580"/>
                <a:ext cx="3352800" cy="439738"/>
              </a:xfrm>
              <a:prstGeom prst="rect">
                <a:avLst/>
              </a:prstGeom>
              <a:blipFill>
                <a:blip r:embed="rId9"/>
                <a:stretch>
                  <a:fillRect/>
                </a:stretch>
              </a:blipFill>
            </p:spPr>
            <p:txBody>
              <a:bodyPr/>
              <a:lstStyle/>
              <a:p>
                <a:r>
                  <a:rPr lang="en-US">
                    <a:noFill/>
                  </a:rPr>
                  <a:t> </a:t>
                </a:r>
              </a:p>
            </p:txBody>
          </p:sp>
        </mc:Fallback>
      </mc:AlternateContent>
      <p:sp>
        <p:nvSpPr>
          <p:cNvPr id="11" name="TextBox 10"/>
          <p:cNvSpPr txBox="1"/>
          <p:nvPr/>
        </p:nvSpPr>
        <p:spPr>
          <a:xfrm>
            <a:off x="3973512" y="4611231"/>
            <a:ext cx="4876800" cy="2677656"/>
          </a:xfrm>
          <a:prstGeom prst="rect">
            <a:avLst/>
          </a:prstGeom>
          <a:noFill/>
        </p:spPr>
        <p:txBody>
          <a:bodyPr wrap="square" rtlCol="0">
            <a:spAutoFit/>
          </a:bodyPr>
          <a:lstStyle/>
          <a:p>
            <a:pPr algn="ctr"/>
            <a:r>
              <a:rPr lang="en-US" sz="2800" dirty="0"/>
              <a:t>A material with a large Y (or E) is difficult to stretch or compress.</a:t>
            </a:r>
          </a:p>
          <a:p>
            <a:pPr algn="ctr"/>
            <a:endParaRPr lang="en-US" sz="2800" dirty="0"/>
          </a:p>
          <a:p>
            <a:pPr algn="ctr"/>
            <a:r>
              <a:rPr lang="en-US" sz="2800" dirty="0"/>
              <a:t>What must be the units of stress and Y (or E)?</a:t>
            </a:r>
          </a:p>
          <a:p>
            <a:pPr algn="ctr"/>
            <a:endParaRPr lang="en-US" sz="2800" dirty="0"/>
          </a:p>
        </p:txBody>
      </p:sp>
      <p:sp>
        <p:nvSpPr>
          <p:cNvPr id="12" name="Rectangle 11"/>
          <p:cNvSpPr/>
          <p:nvPr/>
        </p:nvSpPr>
        <p:spPr>
          <a:xfrm>
            <a:off x="2133600" y="3581400"/>
            <a:ext cx="824906" cy="369332"/>
          </a:xfrm>
          <a:prstGeom prst="rect">
            <a:avLst/>
          </a:prstGeom>
        </p:spPr>
        <p:txBody>
          <a:bodyPr wrap="none">
            <a:spAutoFit/>
          </a:bodyPr>
          <a:lstStyle/>
          <a:p>
            <a:r>
              <a:rPr lang="en-US" b="1" dirty="0"/>
              <a:t>Area </a:t>
            </a:r>
            <a:r>
              <a:rPr lang="en-US" b="1" i="1" dirty="0"/>
              <a:t>A</a:t>
            </a:r>
            <a:endParaRPr lang="en-US" i="1" dirty="0"/>
          </a:p>
        </p:txBody>
      </p:sp>
      <p:sp>
        <p:nvSpPr>
          <p:cNvPr id="13" name="Rectangle 12"/>
          <p:cNvSpPr/>
          <p:nvPr/>
        </p:nvSpPr>
        <p:spPr>
          <a:xfrm>
            <a:off x="1102253" y="4824716"/>
            <a:ext cx="349776" cy="523220"/>
          </a:xfrm>
          <a:prstGeom prst="rect">
            <a:avLst/>
          </a:prstGeom>
        </p:spPr>
        <p:txBody>
          <a:bodyPr wrap="none">
            <a:spAutoFit/>
          </a:bodyPr>
          <a:lstStyle/>
          <a:p>
            <a:r>
              <a:rPr lang="en-US" sz="2800" b="1" i="1" dirty="0"/>
              <a:t>F</a:t>
            </a:r>
            <a:endParaRPr lang="en-US" sz="2800" i="1" dirty="0"/>
          </a:p>
        </p:txBody>
      </p:sp>
      <p:sp>
        <p:nvSpPr>
          <p:cNvPr id="16" name="Rectangle 15"/>
          <p:cNvSpPr/>
          <p:nvPr/>
        </p:nvSpPr>
        <p:spPr>
          <a:xfrm>
            <a:off x="6172200" y="228600"/>
            <a:ext cx="1981806" cy="523220"/>
          </a:xfrm>
          <a:prstGeom prst="rect">
            <a:avLst/>
          </a:prstGeom>
        </p:spPr>
        <p:txBody>
          <a:bodyPr wrap="square">
            <a:spAutoFit/>
          </a:bodyPr>
          <a:lstStyle/>
          <a:p>
            <a:pPr algn="ctr"/>
            <a:r>
              <a:rPr lang="en-US" sz="2800" b="1" dirty="0"/>
              <a:t>Fixed wall</a:t>
            </a:r>
            <a:endParaRPr lang="en-US" sz="2800" dirty="0"/>
          </a:p>
        </p:txBody>
      </p:sp>
      <p:cxnSp>
        <p:nvCxnSpPr>
          <p:cNvPr id="18" name="Straight Connector 17"/>
          <p:cNvCxnSpPr/>
          <p:nvPr/>
        </p:nvCxnSpPr>
        <p:spPr>
          <a:xfrm flipV="1">
            <a:off x="3087756" y="1295400"/>
            <a:ext cx="4495800" cy="25908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029200" y="2677180"/>
            <a:ext cx="685800" cy="523220"/>
          </a:xfrm>
          <a:prstGeom prst="rect">
            <a:avLst/>
          </a:prstGeom>
        </p:spPr>
        <p:txBody>
          <a:bodyPr wrap="square">
            <a:spAutoFit/>
          </a:bodyPr>
          <a:lstStyle/>
          <a:p>
            <a:r>
              <a:rPr lang="en-US" sz="2800" b="1" i="1" dirty="0">
                <a:solidFill>
                  <a:srgbClr val="FFFF00"/>
                </a:solidFill>
              </a:rPr>
              <a:t>L</a:t>
            </a:r>
            <a:r>
              <a:rPr lang="en-US" sz="2800" b="1" i="1" baseline="-25000" dirty="0">
                <a:solidFill>
                  <a:srgbClr val="FFFF00"/>
                </a:solidFill>
              </a:rPr>
              <a:t>o</a:t>
            </a:r>
            <a:endParaRPr lang="en-US" sz="2800" i="1" baseline="-25000" dirty="0">
              <a:solidFill>
                <a:srgbClr val="FFFF00"/>
              </a:solidFill>
            </a:endParaRPr>
          </a:p>
        </p:txBody>
      </p:sp>
      <p:graphicFrame>
        <p:nvGraphicFramePr>
          <p:cNvPr id="10" name="Object 6"/>
          <p:cNvGraphicFramePr>
            <a:graphicFrameLocks noChangeAspect="1"/>
          </p:cNvGraphicFramePr>
          <p:nvPr/>
        </p:nvGraphicFramePr>
        <p:xfrm>
          <a:off x="6637338" y="4002088"/>
          <a:ext cx="1820862" cy="550862"/>
        </p:xfrm>
        <a:graphic>
          <a:graphicData uri="http://schemas.openxmlformats.org/presentationml/2006/ole">
            <mc:AlternateContent xmlns:mc="http://schemas.openxmlformats.org/markup-compatibility/2006">
              <mc:Choice xmlns:v="urn:schemas-microsoft-com:vml" Requires="v">
                <p:oleObj name="Equation" r:id="rId10" imgW="812447" imgH="253890" progId="Equation.3">
                  <p:embed/>
                </p:oleObj>
              </mc:Choice>
              <mc:Fallback>
                <p:oleObj name="Equation" r:id="rId10" imgW="812447" imgH="253890" progId="Equation.3">
                  <p:embed/>
                  <p:pic>
                    <p:nvPicPr>
                      <p:cNvPr id="1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7338" y="4002088"/>
                        <a:ext cx="1820862"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5" name="Picture 7"/>
          <p:cNvPicPr>
            <a:picLocks noChangeAspect="1" noChangeArrowheads="1"/>
          </p:cNvPicPr>
          <p:nvPr/>
        </p:nvPicPr>
        <p:blipFill>
          <a:blip r:embed="rId12"/>
          <a:srcRect/>
          <a:stretch>
            <a:fillRect/>
          </a:stretch>
        </p:blipFill>
        <p:spPr bwMode="auto">
          <a:xfrm>
            <a:off x="609600" y="5010150"/>
            <a:ext cx="3200400" cy="1847850"/>
          </a:xfrm>
          <a:prstGeom prst="ellipse">
            <a:avLst/>
          </a:prstGeom>
          <a:ln>
            <a:noFill/>
          </a:ln>
          <a:effectLst>
            <a:softEdge rad="112500"/>
          </a:effectLst>
        </p:spPr>
      </p:pic>
      <p:pic>
        <p:nvPicPr>
          <p:cNvPr id="2064" name="Picture 16"/>
          <p:cNvPicPr>
            <a:picLocks noChangeAspect="1" noChangeArrowheads="1"/>
          </p:cNvPicPr>
          <p:nvPr/>
        </p:nvPicPr>
        <p:blipFill>
          <a:blip r:embed="rId13"/>
          <a:srcRect/>
          <a:stretch>
            <a:fillRect/>
          </a:stretch>
        </p:blipFill>
        <p:spPr bwMode="auto">
          <a:xfrm rot="19800000">
            <a:off x="966029" y="3576915"/>
            <a:ext cx="2371725" cy="2068632"/>
          </a:xfrm>
          <a:prstGeom prst="rect">
            <a:avLst/>
          </a:prstGeom>
          <a:noFill/>
          <a:ln w="9525">
            <a:noFill/>
            <a:miter lim="800000"/>
            <a:headEnd/>
            <a:tailEnd/>
          </a:ln>
          <a:effectLst/>
        </p:spPr>
      </p:pic>
      <p:cxnSp>
        <p:nvCxnSpPr>
          <p:cNvPr id="6" name="Straight Arrow Connector 5"/>
          <p:cNvCxnSpPr/>
          <p:nvPr/>
        </p:nvCxnSpPr>
        <p:spPr>
          <a:xfrm flipV="1">
            <a:off x="1371600" y="4038600"/>
            <a:ext cx="1295400" cy="914400"/>
          </a:xfrm>
          <a:prstGeom prst="straightConnector1">
            <a:avLst/>
          </a:prstGeom>
          <a:ln w="76200">
            <a:headEnd type="arrow"/>
            <a:tailEnd type="arrow"/>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B0254746-A943-5FBC-F4DD-949A9237C116}"/>
              </a:ext>
            </a:extLst>
          </p:cNvPr>
          <p:cNvSpPr txBox="1"/>
          <p:nvPr/>
        </p:nvSpPr>
        <p:spPr>
          <a:xfrm>
            <a:off x="5819866" y="2857520"/>
            <a:ext cx="1676400" cy="461665"/>
          </a:xfrm>
          <a:prstGeom prst="rect">
            <a:avLst/>
          </a:prstGeom>
          <a:noFill/>
        </p:spPr>
        <p:txBody>
          <a:bodyPr wrap="square" rtlCol="0">
            <a:spAutoFit/>
          </a:bodyPr>
          <a:lstStyle/>
          <a:p>
            <a:r>
              <a:rPr lang="az-Cyrl-AZ" sz="2400" dirty="0">
                <a:latin typeface="Times New Roman" panose="02020603050405020304" pitchFamily="18" charset="0"/>
                <a:cs typeface="Times New Roman" panose="02020603050405020304" pitchFamily="18" charset="0"/>
              </a:rPr>
              <a:t>Є</a:t>
            </a:r>
            <a:r>
              <a:rPr lang="en-US" sz="2400" dirty="0">
                <a:latin typeface="Times New Roman" panose="02020603050405020304" pitchFamily="18" charset="0"/>
                <a:cs typeface="Times New Roman" panose="02020603050405020304" pitchFamily="18" charset="0"/>
              </a:rPr>
              <a:t> = </a:t>
            </a:r>
            <a:endParaRPr lang="en-US" sz="2400" dirty="0"/>
          </a:p>
        </p:txBody>
      </p:sp>
      <p:sp>
        <p:nvSpPr>
          <p:cNvPr id="8" name="TextBox 7">
            <a:extLst>
              <a:ext uri="{FF2B5EF4-FFF2-40B4-BE49-F238E27FC236}">
                <a16:creationId xmlns:a16="http://schemas.microsoft.com/office/drawing/2014/main" id="{9FBA6423-A1B6-E100-426C-92373CD3185E}"/>
              </a:ext>
            </a:extLst>
          </p:cNvPr>
          <p:cNvSpPr txBox="1"/>
          <p:nvPr/>
        </p:nvSpPr>
        <p:spPr>
          <a:xfrm>
            <a:off x="4685963" y="3811449"/>
            <a:ext cx="1676400" cy="369332"/>
          </a:xfrm>
          <a:prstGeom prst="rect">
            <a:avLst/>
          </a:prstGeom>
          <a:noFill/>
        </p:spPr>
        <p:txBody>
          <a:bodyPr wrap="square" rtlCol="0">
            <a:spAutoFit/>
          </a:bodyPr>
          <a:lstStyle/>
          <a:p>
            <a:r>
              <a:rPr lang="en-US" dirty="0">
                <a:sym typeface="Symbol" panose="05050102010706020507" pitchFamily="18" charset="2"/>
              </a:rPr>
              <a:t>  Y * </a:t>
            </a:r>
            <a:r>
              <a:rPr lang="az-Cyrl-AZ" dirty="0">
                <a:latin typeface="Times New Roman" panose="02020603050405020304" pitchFamily="18" charset="0"/>
                <a:cs typeface="Times New Roman" panose="02020603050405020304" pitchFamily="18" charset="0"/>
                <a:sym typeface="Symbol" panose="05050102010706020507" pitchFamily="18" charset="2"/>
              </a:rPr>
              <a:t>Є</a:t>
            </a:r>
            <a:endParaRPr lang="en-US" dirty="0"/>
          </a:p>
        </p:txBody>
      </p:sp>
      <p:sp>
        <p:nvSpPr>
          <p:cNvPr id="14" name="TextBox 13">
            <a:extLst>
              <a:ext uri="{FF2B5EF4-FFF2-40B4-BE49-F238E27FC236}">
                <a16:creationId xmlns:a16="http://schemas.microsoft.com/office/drawing/2014/main" id="{58D513B4-6E66-A812-CC60-C95341D144D8}"/>
              </a:ext>
            </a:extLst>
          </p:cNvPr>
          <p:cNvSpPr txBox="1"/>
          <p:nvPr/>
        </p:nvSpPr>
        <p:spPr>
          <a:xfrm>
            <a:off x="-71310" y="1599810"/>
            <a:ext cx="1676400" cy="369332"/>
          </a:xfrm>
          <a:prstGeom prst="rect">
            <a:avLst/>
          </a:prstGeom>
          <a:noFill/>
        </p:spPr>
        <p:txBody>
          <a:bodyPr wrap="square" rtlCol="0">
            <a:spAutoFit/>
          </a:bodyPr>
          <a:lstStyle/>
          <a:p>
            <a:r>
              <a:rPr lang="en-US" dirty="0">
                <a:sym typeface="Symbol" panose="05050102010706020507" pitchFamily="18" charset="2"/>
              </a:rPr>
              <a:t> </a:t>
            </a:r>
            <a:endParaRPr lang="en-US" dirty="0"/>
          </a:p>
        </p:txBody>
      </p:sp>
    </p:spTree>
    <p:extLst>
      <p:ext uri="{BB962C8B-B14F-4D97-AF65-F5344CB8AC3E}">
        <p14:creationId xmlns:p14="http://schemas.microsoft.com/office/powerpoint/2010/main" val="17608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additive="base">
                                        <p:cTn id="7" dur="500" fill="hold"/>
                                        <p:tgtEl>
                                          <p:spTgt spid="2062"/>
                                        </p:tgtEl>
                                        <p:attrNameLst>
                                          <p:attrName>ppt_x</p:attrName>
                                        </p:attrNameLst>
                                      </p:cBhvr>
                                      <p:tavLst>
                                        <p:tav tm="0">
                                          <p:val>
                                            <p:strVal val="0-#ppt_w/2"/>
                                          </p:val>
                                        </p:tav>
                                        <p:tav tm="100000">
                                          <p:val>
                                            <p:strVal val="#ppt_x"/>
                                          </p:val>
                                        </p:tav>
                                      </p:tavLst>
                                    </p:anim>
                                    <p:anim calcmode="lin" valueType="num">
                                      <p:cBhvr additive="base">
                                        <p:cTn id="8" dur="500" fill="hold"/>
                                        <p:tgtEl>
                                          <p:spTgt spid="206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064"/>
                                        </p:tgtEl>
                                        <p:attrNameLst>
                                          <p:attrName>ppt_x</p:attrName>
                                        </p:attrNameLst>
                                      </p:cBhvr>
                                      <p:tavLst>
                                        <p:tav tm="0">
                                          <p:val>
                                            <p:strVal val="ppt_x"/>
                                          </p:val>
                                        </p:tav>
                                        <p:tav tm="100000">
                                          <p:val>
                                            <p:strVal val="ppt_x"/>
                                          </p:val>
                                        </p:tav>
                                      </p:tavLst>
                                    </p:anim>
                                    <p:anim calcmode="lin" valueType="num">
                                      <p:cBhvr additive="base">
                                        <p:cTn id="17" dur="500"/>
                                        <p:tgtEl>
                                          <p:spTgt spid="2064"/>
                                        </p:tgtEl>
                                        <p:attrNameLst>
                                          <p:attrName>ppt_y</p:attrName>
                                        </p:attrNameLst>
                                      </p:cBhvr>
                                      <p:tavLst>
                                        <p:tav tm="0">
                                          <p:val>
                                            <p:strVal val="ppt_y"/>
                                          </p:val>
                                        </p:tav>
                                        <p:tav tm="100000">
                                          <p:val>
                                            <p:strVal val="1+ppt_h/2"/>
                                          </p:val>
                                        </p:tav>
                                      </p:tavLst>
                                    </p:anim>
                                    <p:set>
                                      <p:cBhvr>
                                        <p:cTn id="18" dur="1" fill="hold">
                                          <p:stCondLst>
                                            <p:cond delay="499"/>
                                          </p:stCondLst>
                                        </p:cTn>
                                        <p:tgtEl>
                                          <p:spTgt spid="206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utoUpdateAnimBg="0"/>
      <p:bldP spid="7" grpId="0"/>
      <p:bldP spid="8"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9EEE-34AB-455D-7F7A-1E603AA95529}"/>
              </a:ext>
            </a:extLst>
          </p:cNvPr>
          <p:cNvSpPr>
            <a:spLocks noGrp="1"/>
          </p:cNvSpPr>
          <p:nvPr>
            <p:ph type="title"/>
          </p:nvPr>
        </p:nvSpPr>
        <p:spPr/>
        <p:txBody>
          <a:bodyPr/>
          <a:lstStyle/>
          <a:p>
            <a:r>
              <a:rPr lang="en-US" dirty="0"/>
              <a:t>One last bond we will consider</a:t>
            </a:r>
          </a:p>
        </p:txBody>
      </p:sp>
    </p:spTree>
    <p:extLst>
      <p:ext uri="{BB962C8B-B14F-4D97-AF65-F5344CB8AC3E}">
        <p14:creationId xmlns:p14="http://schemas.microsoft.com/office/powerpoint/2010/main" val="222271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1143000"/>
          </a:xfrm>
        </p:spPr>
        <p:txBody>
          <a:bodyPr/>
          <a:lstStyle/>
          <a:p>
            <a:r>
              <a:rPr lang="en-US" b="1" dirty="0"/>
              <a:t>Volume Changes </a:t>
            </a:r>
          </a:p>
        </p:txBody>
      </p:sp>
      <p:sp>
        <p:nvSpPr>
          <p:cNvPr id="3" name="TextBox 2"/>
          <p:cNvSpPr txBox="1"/>
          <p:nvPr/>
        </p:nvSpPr>
        <p:spPr>
          <a:xfrm>
            <a:off x="168275" y="1981200"/>
            <a:ext cx="8899525" cy="1384995"/>
          </a:xfrm>
          <a:prstGeom prst="rect">
            <a:avLst/>
          </a:prstGeom>
          <a:noFill/>
        </p:spPr>
        <p:txBody>
          <a:bodyPr wrap="square" rtlCol="0">
            <a:spAutoFit/>
          </a:bodyPr>
          <a:lstStyle/>
          <a:p>
            <a:pPr algn="ctr"/>
            <a:r>
              <a:rPr lang="en-US" sz="2800" dirty="0"/>
              <a:t>The bulk modulus characterizes how easy it is to uniformly squeeze a material in all directions. (For example, if you put a material deep in the ocean.)</a:t>
            </a:r>
          </a:p>
        </p:txBody>
      </p:sp>
      <p:graphicFrame>
        <p:nvGraphicFramePr>
          <p:cNvPr id="2062" name="Object 2"/>
          <p:cNvGraphicFramePr>
            <a:graphicFrameLocks noChangeAspect="1"/>
          </p:cNvGraphicFramePr>
          <p:nvPr/>
        </p:nvGraphicFramePr>
        <p:xfrm>
          <a:off x="168275" y="4276725"/>
          <a:ext cx="4819650" cy="1117600"/>
        </p:xfrm>
        <a:graphic>
          <a:graphicData uri="http://schemas.openxmlformats.org/presentationml/2006/ole">
            <mc:AlternateContent xmlns:mc="http://schemas.openxmlformats.org/markup-compatibility/2006">
              <mc:Choice xmlns:v="urn:schemas-microsoft-com:vml" Requires="v">
                <p:oleObj name="Equation" r:id="rId3" imgW="1803240" imgH="431640" progId="Equation.3">
                  <p:embed/>
                </p:oleObj>
              </mc:Choice>
              <mc:Fallback>
                <p:oleObj name="Equation" r:id="rId3" imgW="1803240" imgH="431640" progId="Equation.3">
                  <p:embed/>
                  <p:pic>
                    <p:nvPicPr>
                      <p:cNvPr id="2062" name="Object 2"/>
                      <p:cNvPicPr>
                        <a:picLocks noChangeAspect="1" noChangeArrowheads="1"/>
                      </p:cNvPicPr>
                      <p:nvPr/>
                    </p:nvPicPr>
                    <p:blipFill>
                      <a:blip r:embed="rId4"/>
                      <a:srcRect/>
                      <a:stretch>
                        <a:fillRect/>
                      </a:stretch>
                    </p:blipFill>
                    <p:spPr bwMode="auto">
                      <a:xfrm>
                        <a:off x="168275" y="4276725"/>
                        <a:ext cx="48196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5054600" y="3373438"/>
          <a:ext cx="3860800" cy="1282700"/>
        </p:xfrm>
        <a:graphic>
          <a:graphicData uri="http://schemas.openxmlformats.org/presentationml/2006/ole">
            <mc:AlternateContent xmlns:mc="http://schemas.openxmlformats.org/markup-compatibility/2006">
              <mc:Choice xmlns:v="urn:schemas-microsoft-com:vml" Requires="v">
                <p:oleObj name="Equation" r:id="rId5" imgW="1257120" imgH="431640" progId="Equation.3">
                  <p:embed/>
                </p:oleObj>
              </mc:Choice>
              <mc:Fallback>
                <p:oleObj name="Equation" r:id="rId5" imgW="1257120" imgH="431640" progId="Equation.3">
                  <p:embed/>
                  <p:pic>
                    <p:nvPicPr>
                      <p:cNvPr id="4" name="Object 3"/>
                      <p:cNvPicPr>
                        <a:picLocks noChangeAspect="1" noChangeArrowheads="1"/>
                      </p:cNvPicPr>
                      <p:nvPr/>
                    </p:nvPicPr>
                    <p:blipFill>
                      <a:blip r:embed="rId6"/>
                      <a:srcRect/>
                      <a:stretch>
                        <a:fillRect/>
                      </a:stretch>
                    </p:blipFill>
                    <p:spPr bwMode="auto">
                      <a:xfrm>
                        <a:off x="5054600" y="3373438"/>
                        <a:ext cx="386080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942925" y="5181600"/>
          <a:ext cx="3972475" cy="609600"/>
        </p:xfrm>
        <a:graphic>
          <a:graphicData uri="http://schemas.openxmlformats.org/presentationml/2006/ole">
            <mc:AlternateContent xmlns:mc="http://schemas.openxmlformats.org/markup-compatibility/2006">
              <mc:Choice xmlns:v="urn:schemas-microsoft-com:vml" Requires="v">
                <p:oleObj name="Equation" r:id="rId7" imgW="1117115" imgH="177723" progId="Equation.3">
                  <p:embed/>
                </p:oleObj>
              </mc:Choice>
              <mc:Fallback>
                <p:oleObj name="Equation" r:id="rId7" imgW="1117115" imgH="177723"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2925" y="5181600"/>
                        <a:ext cx="39724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04800" y="5903893"/>
            <a:ext cx="8763000" cy="954107"/>
          </a:xfrm>
          <a:prstGeom prst="rect">
            <a:avLst/>
          </a:prstGeom>
          <a:noFill/>
        </p:spPr>
        <p:txBody>
          <a:bodyPr wrap="square" rtlCol="0">
            <a:spAutoFit/>
          </a:bodyPr>
          <a:lstStyle/>
          <a:p>
            <a:pPr algn="ctr"/>
            <a:r>
              <a:rPr lang="en-US" sz="2800" dirty="0"/>
              <a:t>Notice the negative sign. Makes sense: Increasing the pressure on an object, decreases it volume and vice versa.</a:t>
            </a:r>
          </a:p>
        </p:txBody>
      </p:sp>
      <p:pic>
        <p:nvPicPr>
          <p:cNvPr id="4101" name="Picture 5"/>
          <p:cNvPicPr>
            <a:picLocks noChangeAspect="1" noChangeArrowheads="1"/>
          </p:cNvPicPr>
          <p:nvPr/>
        </p:nvPicPr>
        <p:blipFill>
          <a:blip r:embed="rId9"/>
          <a:srcRect/>
          <a:stretch>
            <a:fillRect/>
          </a:stretch>
        </p:blipFill>
        <p:spPr bwMode="auto">
          <a:xfrm>
            <a:off x="0" y="0"/>
            <a:ext cx="1981200" cy="1920374"/>
          </a:xfrm>
          <a:prstGeom prst="rect">
            <a:avLst/>
          </a:prstGeom>
          <a:noFill/>
          <a:ln w="9525">
            <a:noFill/>
            <a:miter lim="800000"/>
            <a:headEnd/>
            <a:tailEnd/>
          </a:ln>
          <a:effectLst/>
        </p:spPr>
      </p:pic>
      <p:sp>
        <p:nvSpPr>
          <p:cNvPr id="9" name="Rectangle 8"/>
          <p:cNvSpPr/>
          <p:nvPr/>
        </p:nvSpPr>
        <p:spPr>
          <a:xfrm>
            <a:off x="3581400" y="990600"/>
            <a:ext cx="4543040" cy="584775"/>
          </a:xfrm>
          <a:prstGeom prst="rect">
            <a:avLst/>
          </a:prstGeom>
        </p:spPr>
        <p:txBody>
          <a:bodyPr wrap="none">
            <a:spAutoFit/>
          </a:bodyPr>
          <a:lstStyle/>
          <a:p>
            <a:pPr algn="ctr"/>
            <a:r>
              <a:rPr lang="en-US" sz="3200" dirty="0"/>
              <a:t>The shape stays the same.</a:t>
            </a:r>
          </a:p>
        </p:txBody>
      </p:sp>
      <p:pic>
        <p:nvPicPr>
          <p:cNvPr id="4102" name="Picture 6"/>
          <p:cNvPicPr>
            <a:picLocks noChangeAspect="1" noChangeArrowheads="1"/>
          </p:cNvPicPr>
          <p:nvPr/>
        </p:nvPicPr>
        <p:blipFill>
          <a:blip r:embed="rId10"/>
          <a:srcRect/>
          <a:stretch>
            <a:fillRect/>
          </a:stretch>
        </p:blipFill>
        <p:spPr bwMode="auto">
          <a:xfrm>
            <a:off x="1524000" y="3322864"/>
            <a:ext cx="1828800" cy="1306286"/>
          </a:xfrm>
          <a:prstGeom prst="ellipse">
            <a:avLst/>
          </a:prstGeom>
          <a:ln>
            <a:noFill/>
          </a:ln>
          <a:effectLst>
            <a:softEdge rad="112500"/>
          </a:effectLst>
        </p:spPr>
      </p:pic>
    </p:spTree>
    <p:extLst>
      <p:ext uri="{BB962C8B-B14F-4D97-AF65-F5344CB8AC3E}">
        <p14:creationId xmlns:p14="http://schemas.microsoft.com/office/powerpoint/2010/main" val="3329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500" fill="hold"/>
                                        <p:tgtEl>
                                          <p:spTgt spid="2062"/>
                                        </p:tgtEl>
                                        <p:attrNameLst>
                                          <p:attrName>ppt_x</p:attrName>
                                        </p:attrNameLst>
                                      </p:cBhvr>
                                      <p:tavLst>
                                        <p:tav tm="0">
                                          <p:val>
                                            <p:strVal val="0-#ppt_w/2"/>
                                          </p:val>
                                        </p:tav>
                                        <p:tav tm="100000">
                                          <p:val>
                                            <p:strVal val="#ppt_x"/>
                                          </p:val>
                                        </p:tav>
                                      </p:tavLst>
                                    </p:anim>
                                    <p:anim calcmode="lin" valueType="num">
                                      <p:cBhvr additive="base">
                                        <p:cTn id="20" dur="500" fill="hold"/>
                                        <p:tgtEl>
                                          <p:spTgt spid="20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lstStyle/>
          <a:p>
            <a:r>
              <a:rPr lang="en-US" u="sng" dirty="0"/>
              <a:t>Physics 101 Example of Stress</a:t>
            </a:r>
            <a:r>
              <a:rPr lang="en-US" dirty="0"/>
              <a:t>:</a:t>
            </a:r>
          </a:p>
        </p:txBody>
      </p:sp>
      <p:sp>
        <p:nvSpPr>
          <p:cNvPr id="3" name="Rectangle 2"/>
          <p:cNvSpPr/>
          <p:nvPr/>
        </p:nvSpPr>
        <p:spPr>
          <a:xfrm>
            <a:off x="304800" y="2040285"/>
            <a:ext cx="8534400" cy="3539430"/>
          </a:xfrm>
          <a:prstGeom prst="rect">
            <a:avLst/>
          </a:prstGeom>
        </p:spPr>
        <p:txBody>
          <a:bodyPr wrap="square">
            <a:spAutoFit/>
          </a:bodyPr>
          <a:lstStyle/>
          <a:p>
            <a:pPr algn="ctr"/>
            <a:r>
              <a:rPr lang="en-US" sz="2800" dirty="0"/>
              <a:t>Car Crash: During a car crash, a forearm is slammed against the dashboard. </a:t>
            </a:r>
          </a:p>
          <a:p>
            <a:pPr algn="just"/>
            <a:r>
              <a:rPr lang="en-US" sz="2800" dirty="0"/>
              <a:t>The arm comes to rest from an initial speed of 80 km/h in 5.0 </a:t>
            </a:r>
            <a:r>
              <a:rPr lang="en-US" sz="2800" dirty="0" err="1"/>
              <a:t>ms.</a:t>
            </a:r>
            <a:r>
              <a:rPr lang="en-US" sz="2800" dirty="0"/>
              <a:t> If the arm has an effective mass of 3.0 kg, what is the </a:t>
            </a:r>
            <a:r>
              <a:rPr lang="en-US" sz="2800" dirty="0" err="1"/>
              <a:t>compressional</a:t>
            </a:r>
            <a:r>
              <a:rPr lang="en-US" sz="2800" dirty="0"/>
              <a:t> stress that the arm withstands during the crash? (The total cross-sectional area of the load-bearing portion of the two forearm bones is approximately 2.4 cm</a:t>
            </a:r>
            <a:r>
              <a:rPr lang="en-US" sz="2800" baseline="30000" dirty="0"/>
              <a:t>2</a:t>
            </a:r>
            <a:r>
              <a:rPr lang="en-US" sz="2800" dirty="0"/>
              <a:t>.)</a:t>
            </a:r>
          </a:p>
        </p:txBody>
      </p:sp>
      <p:graphicFrame>
        <p:nvGraphicFramePr>
          <p:cNvPr id="2062" name="Object 2"/>
          <p:cNvGraphicFramePr>
            <a:graphicFrameLocks noChangeAspect="1"/>
          </p:cNvGraphicFramePr>
          <p:nvPr/>
        </p:nvGraphicFramePr>
        <p:xfrm>
          <a:off x="1447800" y="5638801"/>
          <a:ext cx="1502472" cy="1219200"/>
        </p:xfrm>
        <a:graphic>
          <a:graphicData uri="http://schemas.openxmlformats.org/presentationml/2006/ole">
            <mc:AlternateContent xmlns:mc="http://schemas.openxmlformats.org/markup-compatibility/2006">
              <mc:Choice xmlns:v="urn:schemas-microsoft-com:vml" Requires="v">
                <p:oleObj name="Equation" r:id="rId3" imgW="469800" imgH="393480" progId="Equation.3">
                  <p:embed/>
                </p:oleObj>
              </mc:Choice>
              <mc:Fallback>
                <p:oleObj name="Equation" r:id="rId3" imgW="469800" imgH="393480" progId="Equation.3">
                  <p:embed/>
                  <p:pic>
                    <p:nvPicPr>
                      <p:cNvPr id="20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638801"/>
                        <a:ext cx="150247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Object 2"/>
              <p:cNvSpPr txBox="1"/>
              <p:nvPr/>
            </p:nvSpPr>
            <p:spPr bwMode="auto">
              <a:xfrm>
                <a:off x="4038600" y="5579715"/>
                <a:ext cx="4800600" cy="167640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r>
                        <m:rPr>
                          <m:sty m:val="p"/>
                        </m:rPr>
                        <a:rPr lang="en-US" sz="3200" i="1" smtClean="0">
                          <a:solidFill>
                            <a:srgbClr val="000000"/>
                          </a:solidFill>
                          <a:latin typeface="Cambria Math" panose="02040503050406030204" pitchFamily="18" charset="0"/>
                        </a:rPr>
                        <m:t>s</m:t>
                      </m:r>
                      <m:r>
                        <a:rPr lang="en-US" sz="3200" b="0" i="1" smtClean="0">
                          <a:solidFill>
                            <a:srgbClr val="000000"/>
                          </a:solidFill>
                          <a:latin typeface="Cambria Math" panose="02040503050406030204" pitchFamily="18" charset="0"/>
                        </a:rPr>
                        <m:t>𝑡𝑟𝑒𝑠𝑠</m:t>
                      </m:r>
                      <m:r>
                        <a:rPr lang="en-US" sz="3200" b="0" i="1" smtClean="0">
                          <a:solidFill>
                            <a:srgbClr val="000000"/>
                          </a:solidFill>
                          <a:latin typeface="Cambria Math" panose="02040503050406030204" pitchFamily="18" charset="0"/>
                        </a:rPr>
                        <m:t> (</m:t>
                      </m:r>
                      <m:r>
                        <m:rPr>
                          <m:sty m:val="p"/>
                        </m:rPr>
                        <a:rPr lang="el-GR" sz="3200" i="1">
                          <a:solidFill>
                            <a:srgbClr val="000000"/>
                          </a:solidFill>
                          <a:latin typeface="Cambria Math" panose="02040503050406030204" pitchFamily="18" charset="0"/>
                        </a:rPr>
                        <m:t>σ</m:t>
                      </m:r>
                      <m:r>
                        <a:rPr lang="en-US" sz="3200" b="0" i="1" smtClean="0">
                          <a:solidFill>
                            <a:srgbClr val="000000"/>
                          </a:solidFill>
                          <a:latin typeface="Cambria Math" panose="02040503050406030204" pitchFamily="18" charset="0"/>
                        </a:rPr>
                        <m:t> </m:t>
                      </m:r>
                      <m:r>
                        <a:rPr lang="en-US" sz="3200" b="0" i="1" smtClean="0">
                          <a:solidFill>
                            <a:srgbClr val="000000"/>
                          </a:solidFill>
                          <a:latin typeface="Cambria Math" panose="02040503050406030204" pitchFamily="18" charset="0"/>
                        </a:rPr>
                        <m:t>𝑜𝑟</m:t>
                      </m:r>
                      <m:r>
                        <a:rPr lang="en-US" sz="3200" b="0" i="1" smtClean="0">
                          <a:solidFill>
                            <a:srgbClr val="000000"/>
                          </a:solidFill>
                          <a:latin typeface="Cambria Math" panose="02040503050406030204" pitchFamily="18" charset="0"/>
                        </a:rPr>
                        <m:t> </m:t>
                      </m:r>
                      <m:r>
                        <a:rPr lang="en-US" sz="3200" b="0" i="1" smtClean="0">
                          <a:solidFill>
                            <a:srgbClr val="000000"/>
                          </a:solidFill>
                          <a:latin typeface="Cambria Math" panose="02040503050406030204" pitchFamily="18" charset="0"/>
                        </a:rPr>
                        <m:t>𝑒</m:t>
                      </m:r>
                      <m:r>
                        <a:rPr lang="en-US" sz="3200" b="0" i="1" smtClean="0">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𝐹</m:t>
                          </m:r>
                        </m:num>
                        <m:den>
                          <m:r>
                            <a:rPr lang="en-US" sz="3200" i="1">
                              <a:solidFill>
                                <a:srgbClr val="000000"/>
                              </a:solidFill>
                              <a:latin typeface="Cambria Math" panose="02040503050406030204" pitchFamily="18" charset="0"/>
                            </a:rPr>
                            <m:t>𝐴</m:t>
                          </m:r>
                        </m:den>
                      </m:f>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𝑚𝑎</m:t>
                          </m:r>
                        </m:num>
                        <m:den>
                          <m:r>
                            <a:rPr lang="en-US" sz="3200" i="1">
                              <a:solidFill>
                                <a:srgbClr val="000000"/>
                              </a:solidFill>
                              <a:latin typeface="Cambria Math" panose="02040503050406030204" pitchFamily="18" charset="0"/>
                            </a:rPr>
                            <m:t>𝐴</m:t>
                          </m:r>
                        </m:den>
                      </m:f>
                    </m:oMath>
                  </m:oMathPara>
                </a14:m>
                <a:endParaRPr lang="en-US" sz="3200" dirty="0"/>
              </a:p>
            </p:txBody>
          </p:sp>
        </mc:Choice>
        <mc:Fallback xmlns="">
          <p:sp>
            <p:nvSpPr>
              <p:cNvPr id="4" name="Object 2"/>
              <p:cNvSpPr txBox="1">
                <a:spLocks noRot="1" noChangeAspect="1" noMove="1" noResize="1" noEditPoints="1" noAdjustHandles="1" noChangeArrowheads="1" noChangeShapeType="1" noTextEdit="1"/>
              </p:cNvSpPr>
              <p:nvPr/>
            </p:nvSpPr>
            <p:spPr bwMode="auto">
              <a:xfrm>
                <a:off x="4038600" y="5579715"/>
                <a:ext cx="4800600" cy="1676400"/>
              </a:xfrm>
              <a:prstGeom prst="rect">
                <a:avLst/>
              </a:prstGeom>
              <a:blipFill>
                <a:blip r:embed="rId6"/>
                <a:stretch>
                  <a:fillRect/>
                </a:stretch>
              </a:blipFill>
              <a:extLst/>
            </p:spPr>
            <p:txBody>
              <a:bodyPr/>
              <a:lstStyle/>
              <a:p>
                <a:r>
                  <a:rPr lang="en-US">
                    <a:noFill/>
                  </a:rPr>
                  <a:t> </a:t>
                </a:r>
              </a:p>
            </p:txBody>
          </p:sp>
        </mc:Fallback>
      </mc:AlternateContent>
      <p:sp>
        <p:nvSpPr>
          <p:cNvPr id="5" name="Rectangle 4"/>
          <p:cNvSpPr/>
          <p:nvPr/>
        </p:nvSpPr>
        <p:spPr>
          <a:xfrm>
            <a:off x="838200" y="76200"/>
            <a:ext cx="7467600" cy="1200329"/>
          </a:xfrm>
          <a:prstGeom prst="rect">
            <a:avLst/>
          </a:prstGeom>
        </p:spPr>
        <p:txBody>
          <a:bodyPr wrap="square">
            <a:spAutoFit/>
          </a:bodyPr>
          <a:lstStyle/>
          <a:p>
            <a:pPr algn="ctr"/>
            <a:r>
              <a:rPr lang="en-US" sz="3600" dirty="0">
                <a:solidFill>
                  <a:srgbClr val="FF0000"/>
                </a:solidFill>
              </a:rPr>
              <a:t>What did we ignore in this exercise? </a:t>
            </a:r>
          </a:p>
          <a:p>
            <a:pPr algn="ctr"/>
            <a:r>
              <a:rPr lang="en-US" sz="3600" dirty="0">
                <a:solidFill>
                  <a:srgbClr val="FF0000"/>
                </a:solidFill>
              </a:rPr>
              <a:t>Directionality</a:t>
            </a:r>
          </a:p>
        </p:txBody>
      </p:sp>
    </p:spTree>
    <p:extLst>
      <p:ext uri="{BB962C8B-B14F-4D97-AF65-F5344CB8AC3E}">
        <p14:creationId xmlns:p14="http://schemas.microsoft.com/office/powerpoint/2010/main" val="21883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anim calcmode="lin" valueType="num">
                                      <p:cBhvr additive="base">
                                        <p:cTn id="15" dur="500" fill="hold"/>
                                        <p:tgtEl>
                                          <p:spTgt spid="2062"/>
                                        </p:tgtEl>
                                        <p:attrNameLst>
                                          <p:attrName>ppt_x</p:attrName>
                                        </p:attrNameLst>
                                      </p:cBhvr>
                                      <p:tavLst>
                                        <p:tav tm="0">
                                          <p:val>
                                            <p:strVal val="0-#ppt_w/2"/>
                                          </p:val>
                                        </p:tav>
                                        <p:tav tm="100000">
                                          <p:val>
                                            <p:strVal val="#ppt_x"/>
                                          </p:val>
                                        </p:tav>
                                      </p:tavLst>
                                    </p:anim>
                                    <p:anim calcmode="lin" valueType="num">
                                      <p:cBhvr additive="base">
                                        <p:cTn id="16" dur="500" fill="hold"/>
                                        <p:tgtEl>
                                          <p:spTgt spid="206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76200"/>
            <a:ext cx="9147048" cy="838200"/>
          </a:xfrm>
        </p:spPr>
        <p:txBody>
          <a:bodyPr>
            <a:normAutofit fontScale="90000"/>
          </a:bodyPr>
          <a:lstStyle/>
          <a:p>
            <a:pPr>
              <a:tabLst>
                <a:tab pos="8064500" algn="l"/>
              </a:tabLst>
            </a:pPr>
            <a:r>
              <a:rPr lang="en-US" dirty="0"/>
              <a:t>Compression easier along some directions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20555"/>
            <a:ext cx="5143014"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048" y="5715000"/>
            <a:ext cx="9147048"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064500" algn="l"/>
              </a:tabLst>
            </a:pPr>
            <a:r>
              <a:rPr lang="en-US" dirty="0"/>
              <a:t>What would you expect to happen if I squeeze on this? </a:t>
            </a:r>
          </a:p>
        </p:txBody>
      </p:sp>
      <p:sp>
        <p:nvSpPr>
          <p:cNvPr id="5" name="Rectangle 4"/>
          <p:cNvSpPr/>
          <p:nvPr/>
        </p:nvSpPr>
        <p:spPr>
          <a:xfrm>
            <a:off x="210312" y="5354812"/>
            <a:ext cx="1362874" cy="369332"/>
          </a:xfrm>
          <a:prstGeom prst="rect">
            <a:avLst/>
          </a:prstGeom>
        </p:spPr>
        <p:txBody>
          <a:bodyPr wrap="none">
            <a:spAutoFit/>
          </a:bodyPr>
          <a:lstStyle/>
          <a:p>
            <a:r>
              <a:rPr lang="en-US" dirty="0"/>
              <a:t>Simple cubic</a:t>
            </a:r>
          </a:p>
        </p:txBody>
      </p:sp>
      <p:sp>
        <p:nvSpPr>
          <p:cNvPr id="6" name="Content Placeholder 2"/>
          <p:cNvSpPr txBox="1">
            <a:spLocks/>
          </p:cNvSpPr>
          <p:nvPr/>
        </p:nvSpPr>
        <p:spPr>
          <a:xfrm>
            <a:off x="5543307" y="1960995"/>
            <a:ext cx="3429000" cy="33938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Real materials are rarely perfectly isotropic, so how do we address this?</a:t>
            </a:r>
          </a:p>
        </p:txBody>
      </p:sp>
    </p:spTree>
    <p:extLst>
      <p:ext uri="{BB962C8B-B14F-4D97-AF65-F5344CB8AC3E}">
        <p14:creationId xmlns:p14="http://schemas.microsoft.com/office/powerpoint/2010/main" val="11077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0" y="149042"/>
            <a:ext cx="4876800" cy="1143000"/>
          </a:xfrm>
        </p:spPr>
        <p:txBody>
          <a:bodyPr>
            <a:normAutofit fontScale="90000"/>
          </a:bodyPr>
          <a:lstStyle/>
          <a:p>
            <a:r>
              <a:rPr lang="en-US" dirty="0"/>
              <a:t>Math Lesson: Tensors</a:t>
            </a:r>
          </a:p>
        </p:txBody>
      </p:sp>
      <p:sp>
        <p:nvSpPr>
          <p:cNvPr id="4" name="Content Placeholder 3"/>
          <p:cNvSpPr>
            <a:spLocks noGrp="1"/>
          </p:cNvSpPr>
          <p:nvPr>
            <p:ph idx="1"/>
          </p:nvPr>
        </p:nvSpPr>
        <p:spPr>
          <a:xfrm>
            <a:off x="76200" y="1371600"/>
            <a:ext cx="8991600" cy="5181600"/>
          </a:xfrm>
        </p:spPr>
        <p:txBody>
          <a:bodyPr>
            <a:normAutofit/>
          </a:bodyPr>
          <a:lstStyle/>
          <a:p>
            <a:r>
              <a:rPr lang="en-US" dirty="0"/>
              <a:t>To understand elasticity &amp; deformation in various directions, we need to understand tensors. </a:t>
            </a:r>
            <a:r>
              <a:rPr lang="en-US" b="1" dirty="0"/>
              <a:t>What is a tensor?</a:t>
            </a:r>
          </a:p>
        </p:txBody>
      </p:sp>
    </p:spTree>
    <p:extLst>
      <p:ext uri="{BB962C8B-B14F-4D97-AF65-F5344CB8AC3E}">
        <p14:creationId xmlns:p14="http://schemas.microsoft.com/office/powerpoint/2010/main" val="36696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1371600"/>
            <a:ext cx="8991600" cy="5181600"/>
          </a:xfrm>
        </p:spPr>
        <p:txBody>
          <a:bodyPr>
            <a:normAutofit/>
          </a:bodyPr>
          <a:lstStyle/>
          <a:p>
            <a:r>
              <a:rPr lang="en-US" dirty="0"/>
              <a:t>To understand elasticity &amp; deformation in various directions, we need to understand tensors. </a:t>
            </a:r>
            <a:r>
              <a:rPr lang="en-US" b="1" dirty="0"/>
              <a:t>What is a tensor?</a:t>
            </a:r>
          </a:p>
          <a:p>
            <a:r>
              <a:rPr lang="en-US" b="1" dirty="0"/>
              <a:t>Tensors</a:t>
            </a:r>
            <a:r>
              <a:rPr lang="en-US" dirty="0"/>
              <a:t> describe linear relations between vectors, scalars, and other tensors. </a:t>
            </a:r>
          </a:p>
        </p:txBody>
      </p:sp>
      <p:pic>
        <p:nvPicPr>
          <p:cNvPr id="6" name="Picture 5">
            <a:extLst>
              <a:ext uri="{FF2B5EF4-FFF2-40B4-BE49-F238E27FC236}">
                <a16:creationId xmlns:a16="http://schemas.microsoft.com/office/drawing/2014/main" id="{D6BE950A-EF27-444E-B98A-D03491337FE1}"/>
              </a:ext>
            </a:extLst>
          </p:cNvPr>
          <p:cNvPicPr>
            <a:picLocks noChangeAspect="1"/>
          </p:cNvPicPr>
          <p:nvPr/>
        </p:nvPicPr>
        <p:blipFill>
          <a:blip r:embed="rId3"/>
          <a:stretch>
            <a:fillRect/>
          </a:stretch>
        </p:blipFill>
        <p:spPr>
          <a:xfrm>
            <a:off x="0" y="23446"/>
            <a:ext cx="4378389" cy="1394192"/>
          </a:xfrm>
          <a:prstGeom prst="rect">
            <a:avLst/>
          </a:prstGeom>
        </p:spPr>
      </p:pic>
      <p:sp>
        <p:nvSpPr>
          <p:cNvPr id="7" name="Title 2">
            <a:extLst>
              <a:ext uri="{FF2B5EF4-FFF2-40B4-BE49-F238E27FC236}">
                <a16:creationId xmlns:a16="http://schemas.microsoft.com/office/drawing/2014/main" id="{2D3D2B94-194B-C9E3-6A4A-23CEB873799D}"/>
              </a:ext>
            </a:extLst>
          </p:cNvPr>
          <p:cNvSpPr>
            <a:spLocks noGrp="1"/>
          </p:cNvSpPr>
          <p:nvPr>
            <p:ph type="title"/>
          </p:nvPr>
        </p:nvSpPr>
        <p:spPr>
          <a:xfrm>
            <a:off x="4191000" y="149042"/>
            <a:ext cx="4876800" cy="1143000"/>
          </a:xfrm>
        </p:spPr>
        <p:txBody>
          <a:bodyPr>
            <a:normAutofit fontScale="90000"/>
          </a:bodyPr>
          <a:lstStyle/>
          <a:p>
            <a:r>
              <a:rPr lang="en-US" dirty="0"/>
              <a:t>Math Lesson: Tensors</a:t>
            </a:r>
          </a:p>
        </p:txBody>
      </p:sp>
    </p:spTree>
    <p:extLst>
      <p:ext uri="{BB962C8B-B14F-4D97-AF65-F5344CB8AC3E}">
        <p14:creationId xmlns:p14="http://schemas.microsoft.com/office/powerpoint/2010/main" val="9392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1371600"/>
            <a:ext cx="8991600" cy="5181600"/>
          </a:xfrm>
        </p:spPr>
        <p:txBody>
          <a:bodyPr>
            <a:normAutofit fontScale="92500" lnSpcReduction="10000"/>
          </a:bodyPr>
          <a:lstStyle/>
          <a:p>
            <a:r>
              <a:rPr lang="en-US" dirty="0"/>
              <a:t>To understand elasticity &amp; deformation in various directions, we need to understand tensors. </a:t>
            </a:r>
            <a:r>
              <a:rPr lang="en-US" b="1" dirty="0"/>
              <a:t>What is a tensor?</a:t>
            </a:r>
          </a:p>
          <a:p>
            <a:r>
              <a:rPr lang="en-US" b="1" dirty="0"/>
              <a:t>Tensors</a:t>
            </a:r>
            <a:r>
              <a:rPr lang="en-US" dirty="0"/>
              <a:t> describe linear relations between vectors, scalars, and other tensors. </a:t>
            </a:r>
          </a:p>
          <a:p>
            <a:r>
              <a:rPr lang="en-US" dirty="0"/>
              <a:t>A tensor can be represented as a multi-dimensional array of numerical values. The </a:t>
            </a:r>
            <a:r>
              <a:rPr lang="en-US" i="1" dirty="0"/>
              <a:t>rank</a:t>
            </a:r>
            <a:r>
              <a:rPr lang="en-US" dirty="0"/>
              <a:t> (also </a:t>
            </a:r>
            <a:r>
              <a:rPr lang="en-US" i="1" dirty="0"/>
              <a:t>degree</a:t>
            </a:r>
            <a:r>
              <a:rPr lang="en-US" dirty="0"/>
              <a:t> or </a:t>
            </a:r>
            <a:r>
              <a:rPr lang="en-US" i="1" dirty="0"/>
              <a:t>order</a:t>
            </a:r>
            <a:r>
              <a:rPr lang="en-US" dirty="0"/>
              <a:t>) of a tensor is the dimensionality of the array needed to represent it, or equivalently, the </a:t>
            </a:r>
            <a:r>
              <a:rPr lang="en-US" b="1" dirty="0"/>
              <a:t>number of indices needed to label a component of that array (examples on next slides)</a:t>
            </a:r>
            <a:r>
              <a:rPr lang="en-US" dirty="0"/>
              <a:t>. </a:t>
            </a:r>
          </a:p>
        </p:txBody>
      </p:sp>
      <p:pic>
        <p:nvPicPr>
          <p:cNvPr id="6" name="Picture 5">
            <a:extLst>
              <a:ext uri="{FF2B5EF4-FFF2-40B4-BE49-F238E27FC236}">
                <a16:creationId xmlns:a16="http://schemas.microsoft.com/office/drawing/2014/main" id="{D6BE950A-EF27-444E-B98A-D03491337FE1}"/>
              </a:ext>
            </a:extLst>
          </p:cNvPr>
          <p:cNvPicPr>
            <a:picLocks noChangeAspect="1"/>
          </p:cNvPicPr>
          <p:nvPr/>
        </p:nvPicPr>
        <p:blipFill>
          <a:blip r:embed="rId3"/>
          <a:stretch>
            <a:fillRect/>
          </a:stretch>
        </p:blipFill>
        <p:spPr>
          <a:xfrm>
            <a:off x="0" y="23446"/>
            <a:ext cx="4378389" cy="1394192"/>
          </a:xfrm>
          <a:prstGeom prst="rect">
            <a:avLst/>
          </a:prstGeom>
        </p:spPr>
      </p:pic>
      <p:sp>
        <p:nvSpPr>
          <p:cNvPr id="12" name="Title 2">
            <a:extLst>
              <a:ext uri="{FF2B5EF4-FFF2-40B4-BE49-F238E27FC236}">
                <a16:creationId xmlns:a16="http://schemas.microsoft.com/office/drawing/2014/main" id="{AB8CDDE0-6747-D8A1-CAB8-5B28EBB9B23C}"/>
              </a:ext>
            </a:extLst>
          </p:cNvPr>
          <p:cNvSpPr>
            <a:spLocks noGrp="1"/>
          </p:cNvSpPr>
          <p:nvPr>
            <p:ph type="title"/>
          </p:nvPr>
        </p:nvSpPr>
        <p:spPr>
          <a:xfrm>
            <a:off x="4191000" y="149042"/>
            <a:ext cx="4876800" cy="1143000"/>
          </a:xfrm>
        </p:spPr>
        <p:txBody>
          <a:bodyPr>
            <a:normAutofit fontScale="90000"/>
          </a:bodyPr>
          <a:lstStyle/>
          <a:p>
            <a:r>
              <a:rPr lang="en-US" dirty="0"/>
              <a:t>Math Lesson: Tensors</a:t>
            </a:r>
          </a:p>
        </p:txBody>
      </p:sp>
    </p:spTree>
    <p:extLst>
      <p:ext uri="{BB962C8B-B14F-4D97-AF65-F5344CB8AC3E}">
        <p14:creationId xmlns:p14="http://schemas.microsoft.com/office/powerpoint/2010/main" val="264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BE0C-995A-4FAF-8C3B-1331E54E4E7B}"/>
              </a:ext>
            </a:extLst>
          </p:cNvPr>
          <p:cNvSpPr>
            <a:spLocks noGrp="1"/>
          </p:cNvSpPr>
          <p:nvPr>
            <p:ph type="title"/>
          </p:nvPr>
        </p:nvSpPr>
        <p:spPr/>
        <p:txBody>
          <a:bodyPr/>
          <a:lstStyle/>
          <a:p>
            <a:r>
              <a:rPr lang="en-US" dirty="0"/>
              <a:t>Tensors</a:t>
            </a:r>
          </a:p>
        </p:txBody>
      </p:sp>
      <p:sp>
        <p:nvSpPr>
          <p:cNvPr id="3" name="Content Placeholder 2">
            <a:extLst>
              <a:ext uri="{FF2B5EF4-FFF2-40B4-BE49-F238E27FC236}">
                <a16:creationId xmlns:a16="http://schemas.microsoft.com/office/drawing/2014/main" id="{4571D292-5CD2-4D49-9B14-E61315025693}"/>
              </a:ext>
            </a:extLst>
          </p:cNvPr>
          <p:cNvSpPr>
            <a:spLocks noGrp="1"/>
          </p:cNvSpPr>
          <p:nvPr>
            <p:ph idx="1"/>
          </p:nvPr>
        </p:nvSpPr>
        <p:spPr>
          <a:xfrm>
            <a:off x="457200" y="1600200"/>
            <a:ext cx="8229600" cy="4983162"/>
          </a:xfrm>
        </p:spPr>
        <p:txBody>
          <a:bodyPr>
            <a:normAutofit fontScale="85000" lnSpcReduction="20000"/>
          </a:bodyPr>
          <a:lstStyle/>
          <a:p>
            <a:r>
              <a:rPr lang="en-US" dirty="0"/>
              <a:t>Scalar	Tensor of rank 0	(magnitude only – 1 component) </a:t>
            </a:r>
          </a:p>
          <a:p>
            <a:pPr marL="0" indent="0">
              <a:buNone/>
            </a:pPr>
            <a:r>
              <a:rPr lang="en-US" dirty="0"/>
              <a:t>	- Examples: temperature, length</a:t>
            </a:r>
          </a:p>
          <a:p>
            <a:r>
              <a:rPr lang="en-US" dirty="0"/>
              <a:t>Vector 	Tensor of rank 1	(magnitude and one direction – 3 components) </a:t>
            </a:r>
          </a:p>
          <a:p>
            <a:pPr marL="914400" indent="-914400">
              <a:buNone/>
            </a:pPr>
            <a:r>
              <a:rPr lang="en-US" dirty="0"/>
              <a:t>	- Examples: magnetization, heat flow, temperature gradient, and electric current</a:t>
            </a:r>
          </a:p>
          <a:p>
            <a:r>
              <a:rPr lang="en-US" dirty="0"/>
              <a:t>Dyad	Tensor of rank 2	(magnitude and two directions – 3</a:t>
            </a:r>
            <a:r>
              <a:rPr lang="en-US" baseline="30000" dirty="0"/>
              <a:t>2 </a:t>
            </a:r>
            <a:r>
              <a:rPr lang="en-US" dirty="0"/>
              <a:t>= 9 components) </a:t>
            </a:r>
          </a:p>
          <a:p>
            <a:pPr marL="914400" indent="-914400">
              <a:buNone/>
            </a:pPr>
            <a:r>
              <a:rPr lang="en-US" dirty="0"/>
              <a:t> 	- Some external stimuli are vectors and give a response that can be described as a vector. </a:t>
            </a:r>
          </a:p>
          <a:p>
            <a:pPr marL="0" indent="0">
              <a:buNone/>
            </a:pPr>
            <a:r>
              <a:rPr lang="en-US" b="1" dirty="0"/>
              <a:t>	For linear dielectrics, the polarizability tensor:</a:t>
            </a:r>
          </a:p>
          <a:p>
            <a:pPr marL="0" indent="0">
              <a:buNone/>
            </a:pPr>
            <a:endParaRPr lang="en-US" dirty="0"/>
          </a:p>
          <a:p>
            <a:pPr marL="0" indent="0">
              <a:buNone/>
            </a:pPr>
            <a:endParaRPr lang="en-US" dirty="0"/>
          </a:p>
          <a:p>
            <a:endParaRPr lang="en-US" dirty="0"/>
          </a:p>
          <a:p>
            <a:endParaRPr lang="en-US" dirty="0"/>
          </a:p>
        </p:txBody>
      </p:sp>
      <p:graphicFrame>
        <p:nvGraphicFramePr>
          <p:cNvPr id="4" name="Object 2">
            <a:extLst>
              <a:ext uri="{FF2B5EF4-FFF2-40B4-BE49-F238E27FC236}">
                <a16:creationId xmlns:a16="http://schemas.microsoft.com/office/drawing/2014/main" id="{5CA06299-4FCF-4D9E-954B-D509E01914AF}"/>
              </a:ext>
            </a:extLst>
          </p:cNvPr>
          <p:cNvGraphicFramePr>
            <a:graphicFrameLocks noChangeAspect="1"/>
          </p:cNvGraphicFramePr>
          <p:nvPr/>
        </p:nvGraphicFramePr>
        <p:xfrm>
          <a:off x="1600200" y="6116225"/>
          <a:ext cx="1978025" cy="735679"/>
        </p:xfrm>
        <a:graphic>
          <a:graphicData uri="http://schemas.openxmlformats.org/presentationml/2006/ole">
            <mc:AlternateContent xmlns:mc="http://schemas.openxmlformats.org/markup-compatibility/2006">
              <mc:Choice xmlns:v="urn:schemas-microsoft-com:vml" Requires="v">
                <p:oleObj name="Equation" r:id="rId3" imgW="660240" imgH="253800" progId="Equation.3">
                  <p:embed/>
                </p:oleObj>
              </mc:Choice>
              <mc:Fallback>
                <p:oleObj name="Equation" r:id="rId3" imgW="660240" imgH="253800" progId="Equation.3">
                  <p:embed/>
                  <p:pic>
                    <p:nvPicPr>
                      <p:cNvPr id="4" name="Object 2">
                        <a:extLst>
                          <a:ext uri="{FF2B5EF4-FFF2-40B4-BE49-F238E27FC236}">
                            <a16:creationId xmlns:a16="http://schemas.microsoft.com/office/drawing/2014/main" id="{5CA06299-4FCF-4D9E-954B-D509E01914AF}"/>
                          </a:ext>
                        </a:extLst>
                      </p:cNvPr>
                      <p:cNvPicPr>
                        <a:picLocks noChangeAspect="1" noChangeArrowheads="1"/>
                      </p:cNvPicPr>
                      <p:nvPr/>
                    </p:nvPicPr>
                    <p:blipFill>
                      <a:blip r:embed="rId4"/>
                      <a:srcRect/>
                      <a:stretch>
                        <a:fillRect/>
                      </a:stretch>
                    </p:blipFill>
                    <p:spPr bwMode="auto">
                      <a:xfrm>
                        <a:off x="1600200" y="6116225"/>
                        <a:ext cx="1978025" cy="735679"/>
                      </a:xfrm>
                      <a:prstGeom prst="rect">
                        <a:avLst/>
                      </a:prstGeom>
                      <a:noFill/>
                    </p:spPr>
                  </p:pic>
                </p:oleObj>
              </mc:Fallback>
            </mc:AlternateContent>
          </a:graphicData>
        </a:graphic>
      </p:graphicFrame>
    </p:spTree>
    <p:extLst>
      <p:ext uri="{BB962C8B-B14F-4D97-AF65-F5344CB8AC3E}">
        <p14:creationId xmlns:p14="http://schemas.microsoft.com/office/powerpoint/2010/main" val="8800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11307" y="3257047"/>
            <a:ext cx="7592485" cy="3600953"/>
          </a:xfrm>
          <a:prstGeom prst="rect">
            <a:avLst/>
          </a:prstGeom>
        </p:spPr>
      </p:pic>
      <p:sp>
        <p:nvSpPr>
          <p:cNvPr id="2" name="Title 1"/>
          <p:cNvSpPr>
            <a:spLocks noGrp="1"/>
          </p:cNvSpPr>
          <p:nvPr>
            <p:ph type="title"/>
          </p:nvPr>
        </p:nvSpPr>
        <p:spPr>
          <a:xfrm>
            <a:off x="457200" y="0"/>
            <a:ext cx="8229600" cy="838200"/>
          </a:xfrm>
        </p:spPr>
        <p:txBody>
          <a:bodyPr/>
          <a:lstStyle/>
          <a:p>
            <a:r>
              <a:rPr lang="en-US" dirty="0"/>
              <a:t>Anisotropy</a:t>
            </a:r>
          </a:p>
        </p:txBody>
      </p:sp>
      <p:sp>
        <p:nvSpPr>
          <p:cNvPr id="3" name="Content Placeholder 2"/>
          <p:cNvSpPr>
            <a:spLocks noGrp="1"/>
          </p:cNvSpPr>
          <p:nvPr>
            <p:ph idx="1"/>
          </p:nvPr>
        </p:nvSpPr>
        <p:spPr>
          <a:xfrm>
            <a:off x="457200" y="838200"/>
            <a:ext cx="8458200" cy="5791200"/>
          </a:xfrm>
        </p:spPr>
        <p:txBody>
          <a:bodyPr>
            <a:normAutofit/>
          </a:bodyPr>
          <a:lstStyle/>
          <a:p>
            <a:r>
              <a:rPr lang="en-US" dirty="0"/>
              <a:t>Tensors become important when materials exhibit anisotropy (and most do).</a:t>
            </a:r>
          </a:p>
          <a:p>
            <a:r>
              <a:rPr lang="en-US" dirty="0"/>
              <a:t>For example, in an anisotropic material, the application of field </a:t>
            </a:r>
            <a:r>
              <a:rPr lang="en-US" b="1" dirty="0"/>
              <a:t>E</a:t>
            </a:r>
            <a:r>
              <a:rPr lang="en-US" dirty="0"/>
              <a:t> may result in a polarization </a:t>
            </a:r>
            <a:r>
              <a:rPr lang="en-US" b="1" dirty="0"/>
              <a:t>P</a:t>
            </a:r>
            <a:r>
              <a:rPr lang="en-US" dirty="0"/>
              <a:t> that is not parallel to </a:t>
            </a:r>
            <a:r>
              <a:rPr lang="en-US" b="1" dirty="0"/>
              <a:t>E</a:t>
            </a:r>
            <a:r>
              <a:rPr lang="en-US" dirty="0"/>
              <a:t>. </a:t>
            </a:r>
          </a:p>
        </p:txBody>
      </p:sp>
    </p:spTree>
    <p:extLst>
      <p:ext uri="{BB962C8B-B14F-4D97-AF65-F5344CB8AC3E}">
        <p14:creationId xmlns:p14="http://schemas.microsoft.com/office/powerpoint/2010/main" val="21226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499B-7940-456A-8777-1DC1D61F6E9D}"/>
              </a:ext>
            </a:extLst>
          </p:cNvPr>
          <p:cNvSpPr>
            <a:spLocks noGrp="1"/>
          </p:cNvSpPr>
          <p:nvPr>
            <p:ph type="title"/>
          </p:nvPr>
        </p:nvSpPr>
        <p:spPr/>
        <p:txBody>
          <a:bodyPr>
            <a:normAutofit fontScale="90000"/>
          </a:bodyPr>
          <a:lstStyle/>
          <a:p>
            <a:r>
              <a:rPr lang="en-US" dirty="0"/>
              <a:t>Defining Notation for Tensors</a:t>
            </a:r>
            <a:br>
              <a:rPr lang="en-US" dirty="0"/>
            </a:br>
            <a:r>
              <a:rPr lang="en-US" dirty="0"/>
              <a:t>(Ranks 1 and 2)</a:t>
            </a:r>
          </a:p>
        </p:txBody>
      </p:sp>
      <p:pic>
        <p:nvPicPr>
          <p:cNvPr id="4" name="Picture 3">
            <a:extLst>
              <a:ext uri="{FF2B5EF4-FFF2-40B4-BE49-F238E27FC236}">
                <a16:creationId xmlns:a16="http://schemas.microsoft.com/office/drawing/2014/main" id="{49F0EB90-B002-4C8C-A3CC-7DF0F32A415A}"/>
              </a:ext>
            </a:extLst>
          </p:cNvPr>
          <p:cNvPicPr>
            <a:picLocks noChangeAspect="1"/>
          </p:cNvPicPr>
          <p:nvPr/>
        </p:nvPicPr>
        <p:blipFill>
          <a:blip r:embed="rId3"/>
          <a:stretch>
            <a:fillRect/>
          </a:stretch>
        </p:blipFill>
        <p:spPr>
          <a:xfrm>
            <a:off x="2133600" y="3124200"/>
            <a:ext cx="4426553" cy="862013"/>
          </a:xfrm>
          <a:prstGeom prst="rect">
            <a:avLst/>
          </a:prstGeom>
        </p:spPr>
      </p:pic>
      <p:graphicFrame>
        <p:nvGraphicFramePr>
          <p:cNvPr id="5" name="Object 2">
            <a:extLst>
              <a:ext uri="{FF2B5EF4-FFF2-40B4-BE49-F238E27FC236}">
                <a16:creationId xmlns:a16="http://schemas.microsoft.com/office/drawing/2014/main" id="{F6692F71-640C-47F0-93A4-4C26F89A4ED5}"/>
              </a:ext>
            </a:extLst>
          </p:cNvPr>
          <p:cNvGraphicFramePr>
            <a:graphicFrameLocks noChangeAspect="1"/>
          </p:cNvGraphicFramePr>
          <p:nvPr/>
        </p:nvGraphicFramePr>
        <p:xfrm>
          <a:off x="2744787" y="1879576"/>
          <a:ext cx="1978025" cy="735679"/>
        </p:xfrm>
        <a:graphic>
          <a:graphicData uri="http://schemas.openxmlformats.org/presentationml/2006/ole">
            <mc:AlternateContent xmlns:mc="http://schemas.openxmlformats.org/markup-compatibility/2006">
              <mc:Choice xmlns:v="urn:schemas-microsoft-com:vml" Requires="v">
                <p:oleObj name="Equation" r:id="rId4" imgW="660240" imgH="253800" progId="Equation.3">
                  <p:embed/>
                </p:oleObj>
              </mc:Choice>
              <mc:Fallback>
                <p:oleObj name="Equation" r:id="rId4" imgW="660240" imgH="253800" progId="Equation.3">
                  <p:embed/>
                  <p:pic>
                    <p:nvPicPr>
                      <p:cNvPr id="5" name="Object 2">
                        <a:extLst>
                          <a:ext uri="{FF2B5EF4-FFF2-40B4-BE49-F238E27FC236}">
                            <a16:creationId xmlns:a16="http://schemas.microsoft.com/office/drawing/2014/main" id="{F6692F71-640C-47F0-93A4-4C26F89A4ED5}"/>
                          </a:ext>
                        </a:extLst>
                      </p:cNvPr>
                      <p:cNvPicPr>
                        <a:picLocks noChangeAspect="1" noChangeArrowheads="1"/>
                      </p:cNvPicPr>
                      <p:nvPr/>
                    </p:nvPicPr>
                    <p:blipFill>
                      <a:blip r:embed="rId5"/>
                      <a:srcRect/>
                      <a:stretch>
                        <a:fillRect/>
                      </a:stretch>
                    </p:blipFill>
                    <p:spPr bwMode="auto">
                      <a:xfrm>
                        <a:off x="2744787" y="1879576"/>
                        <a:ext cx="1978025" cy="735679"/>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B2572724-AC4D-43E5-A356-C191B8EB767A}"/>
              </a:ext>
            </a:extLst>
          </p:cNvPr>
          <p:cNvSpPr txBox="1"/>
          <p:nvPr/>
        </p:nvSpPr>
        <p:spPr>
          <a:xfrm>
            <a:off x="3771899" y="4050764"/>
            <a:ext cx="1600200" cy="461665"/>
          </a:xfrm>
          <a:prstGeom prst="rect">
            <a:avLst/>
          </a:prstGeom>
          <a:noFill/>
        </p:spPr>
        <p:txBody>
          <a:bodyPr wrap="square" rtlCol="0">
            <a:spAutoFit/>
          </a:bodyPr>
          <a:lstStyle/>
          <a:p>
            <a:r>
              <a:rPr lang="en-US" sz="2400" dirty="0"/>
              <a:t>means</a:t>
            </a:r>
          </a:p>
        </p:txBody>
      </p:sp>
      <p:pic>
        <p:nvPicPr>
          <p:cNvPr id="7" name="Picture 6">
            <a:extLst>
              <a:ext uri="{FF2B5EF4-FFF2-40B4-BE49-F238E27FC236}">
                <a16:creationId xmlns:a16="http://schemas.microsoft.com/office/drawing/2014/main" id="{749F0DE5-62DE-4370-AC6B-32051D829C5E}"/>
              </a:ext>
            </a:extLst>
          </p:cNvPr>
          <p:cNvPicPr>
            <a:picLocks noChangeAspect="1"/>
          </p:cNvPicPr>
          <p:nvPr/>
        </p:nvPicPr>
        <p:blipFill>
          <a:blip r:embed="rId6"/>
          <a:stretch>
            <a:fillRect/>
          </a:stretch>
        </p:blipFill>
        <p:spPr>
          <a:xfrm>
            <a:off x="228600" y="4648200"/>
            <a:ext cx="4214191" cy="1828800"/>
          </a:xfrm>
          <a:prstGeom prst="rect">
            <a:avLst/>
          </a:prstGeom>
        </p:spPr>
      </p:pic>
      <p:pic>
        <p:nvPicPr>
          <p:cNvPr id="8" name="Picture 7">
            <a:extLst>
              <a:ext uri="{FF2B5EF4-FFF2-40B4-BE49-F238E27FC236}">
                <a16:creationId xmlns:a16="http://schemas.microsoft.com/office/drawing/2014/main" id="{60D08D65-2B96-42B0-A893-71B2881D8461}"/>
              </a:ext>
            </a:extLst>
          </p:cNvPr>
          <p:cNvPicPr>
            <a:picLocks noChangeAspect="1"/>
          </p:cNvPicPr>
          <p:nvPr/>
        </p:nvPicPr>
        <p:blipFill>
          <a:blip r:embed="rId7"/>
          <a:stretch>
            <a:fillRect/>
          </a:stretch>
        </p:blipFill>
        <p:spPr>
          <a:xfrm>
            <a:off x="5227320" y="4648200"/>
            <a:ext cx="3840480" cy="1828800"/>
          </a:xfrm>
          <a:prstGeom prst="rect">
            <a:avLst/>
          </a:prstGeom>
        </p:spPr>
      </p:pic>
      <p:sp>
        <p:nvSpPr>
          <p:cNvPr id="9" name="TextBox 8">
            <a:extLst>
              <a:ext uri="{FF2B5EF4-FFF2-40B4-BE49-F238E27FC236}">
                <a16:creationId xmlns:a16="http://schemas.microsoft.com/office/drawing/2014/main" id="{DCAB8A85-2A14-428B-B929-480FFA91DDF3}"/>
              </a:ext>
            </a:extLst>
          </p:cNvPr>
          <p:cNvSpPr txBox="1"/>
          <p:nvPr/>
        </p:nvSpPr>
        <p:spPr>
          <a:xfrm>
            <a:off x="304800" y="3324373"/>
            <a:ext cx="1600200" cy="461665"/>
          </a:xfrm>
          <a:prstGeom prst="rect">
            <a:avLst/>
          </a:prstGeom>
          <a:noFill/>
        </p:spPr>
        <p:txBody>
          <a:bodyPr wrap="square" rtlCol="0">
            <a:spAutoFit/>
          </a:bodyPr>
          <a:lstStyle/>
          <a:p>
            <a:r>
              <a:rPr lang="en-US" sz="2400" dirty="0"/>
              <a:t>In general: </a:t>
            </a:r>
          </a:p>
        </p:txBody>
      </p:sp>
      <p:sp>
        <p:nvSpPr>
          <p:cNvPr id="10" name="TextBox 9">
            <a:extLst>
              <a:ext uri="{FF2B5EF4-FFF2-40B4-BE49-F238E27FC236}">
                <a16:creationId xmlns:a16="http://schemas.microsoft.com/office/drawing/2014/main" id="{7B5C46D3-1A6F-4070-87EC-D21FBAC191CB}"/>
              </a:ext>
            </a:extLst>
          </p:cNvPr>
          <p:cNvSpPr txBox="1"/>
          <p:nvPr/>
        </p:nvSpPr>
        <p:spPr>
          <a:xfrm>
            <a:off x="4495800" y="5311335"/>
            <a:ext cx="1600200" cy="461665"/>
          </a:xfrm>
          <a:prstGeom prst="rect">
            <a:avLst/>
          </a:prstGeom>
          <a:noFill/>
        </p:spPr>
        <p:txBody>
          <a:bodyPr wrap="square" rtlCol="0">
            <a:spAutoFit/>
          </a:bodyPr>
          <a:lstStyle/>
          <a:p>
            <a:r>
              <a:rPr lang="en-US" sz="2400" dirty="0">
                <a:solidFill>
                  <a:srgbClr val="FF0000"/>
                </a:solidFill>
              </a:rPr>
              <a:t>or</a:t>
            </a:r>
          </a:p>
        </p:txBody>
      </p:sp>
      <p:sp>
        <p:nvSpPr>
          <p:cNvPr id="11" name="TextBox 10">
            <a:extLst>
              <a:ext uri="{FF2B5EF4-FFF2-40B4-BE49-F238E27FC236}">
                <a16:creationId xmlns:a16="http://schemas.microsoft.com/office/drawing/2014/main" id="{89A2B0E2-E3DA-41A6-A534-58ED02D17988}"/>
              </a:ext>
            </a:extLst>
          </p:cNvPr>
          <p:cNvSpPr txBox="1"/>
          <p:nvPr/>
        </p:nvSpPr>
        <p:spPr>
          <a:xfrm>
            <a:off x="838200" y="1982336"/>
            <a:ext cx="1600200" cy="461665"/>
          </a:xfrm>
          <a:prstGeom prst="rect">
            <a:avLst/>
          </a:prstGeom>
          <a:noFill/>
        </p:spPr>
        <p:txBody>
          <a:bodyPr wrap="square" rtlCol="0">
            <a:spAutoFit/>
          </a:bodyPr>
          <a:lstStyle/>
          <a:p>
            <a:r>
              <a:rPr lang="en-US" sz="2400" dirty="0"/>
              <a:t>Example: </a:t>
            </a:r>
          </a:p>
        </p:txBody>
      </p:sp>
      <p:pic>
        <p:nvPicPr>
          <p:cNvPr id="12" name="Picture 11">
            <a:extLst>
              <a:ext uri="{FF2B5EF4-FFF2-40B4-BE49-F238E27FC236}">
                <a16:creationId xmlns:a16="http://schemas.microsoft.com/office/drawing/2014/main" id="{27AC384A-600F-4296-AE39-04CA4829D47E}"/>
              </a:ext>
            </a:extLst>
          </p:cNvPr>
          <p:cNvPicPr>
            <a:picLocks noChangeAspect="1"/>
          </p:cNvPicPr>
          <p:nvPr/>
        </p:nvPicPr>
        <p:blipFill>
          <a:blip r:embed="rId8"/>
          <a:stretch>
            <a:fillRect/>
          </a:stretch>
        </p:blipFill>
        <p:spPr>
          <a:xfrm>
            <a:off x="5227320" y="1616009"/>
            <a:ext cx="3771901" cy="1201070"/>
          </a:xfrm>
          <a:prstGeom prst="rect">
            <a:avLst/>
          </a:prstGeom>
        </p:spPr>
      </p:pic>
    </p:spTree>
    <p:extLst>
      <p:ext uri="{BB962C8B-B14F-4D97-AF65-F5344CB8AC3E}">
        <p14:creationId xmlns:p14="http://schemas.microsoft.com/office/powerpoint/2010/main" val="114910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Second-Rank Tensors</a:t>
            </a:r>
          </a:p>
        </p:txBody>
      </p:sp>
      <p:sp>
        <p:nvSpPr>
          <p:cNvPr id="3" name="Content Placeholder 2"/>
          <p:cNvSpPr>
            <a:spLocks noGrp="1"/>
          </p:cNvSpPr>
          <p:nvPr>
            <p:ph idx="1"/>
          </p:nvPr>
        </p:nvSpPr>
        <p:spPr>
          <a:xfrm>
            <a:off x="457200" y="1371600"/>
            <a:ext cx="8229600" cy="5715000"/>
          </a:xfrm>
        </p:spPr>
        <p:txBody>
          <a:bodyPr>
            <a:normAutofit fontScale="92500"/>
          </a:bodyPr>
          <a:lstStyle/>
          <a:p>
            <a:r>
              <a:rPr lang="en-US" dirty="0"/>
              <a:t>Whenever one quantity described by a first-rank tensor depends on another first-rank tensor quantity (such as P and E), the link between the two is described by a second-rank tensor.</a:t>
            </a:r>
          </a:p>
          <a:p>
            <a:endParaRPr lang="en-US" dirty="0"/>
          </a:p>
          <a:p>
            <a:endParaRPr lang="en-US" dirty="0"/>
          </a:p>
          <a:p>
            <a:r>
              <a:rPr lang="en-US" dirty="0"/>
              <a:t>Likewise, two rank 2 tensors are related by a rank 4 tensor. And, a rank 1 and rank 2 tensor are related by a rank 3 tensor.</a:t>
            </a:r>
          </a:p>
          <a:p>
            <a:r>
              <a:rPr lang="en-US" dirty="0"/>
              <a:t>How many components should rank 3 &amp; 4 have?</a:t>
            </a:r>
          </a:p>
        </p:txBody>
      </p:sp>
      <p:pic>
        <p:nvPicPr>
          <p:cNvPr id="11" name="Picture 10">
            <a:extLst>
              <a:ext uri="{FF2B5EF4-FFF2-40B4-BE49-F238E27FC236}">
                <a16:creationId xmlns:a16="http://schemas.microsoft.com/office/drawing/2014/main" id="{DE2C2467-0C3C-45D8-B47A-0DFC8EDF748E}"/>
              </a:ext>
            </a:extLst>
          </p:cNvPr>
          <p:cNvPicPr>
            <a:picLocks noChangeAspect="1"/>
          </p:cNvPicPr>
          <p:nvPr/>
        </p:nvPicPr>
        <p:blipFill>
          <a:blip r:embed="rId3"/>
          <a:stretch>
            <a:fillRect/>
          </a:stretch>
        </p:blipFill>
        <p:spPr>
          <a:xfrm>
            <a:off x="5516880" y="3200400"/>
            <a:ext cx="2712720" cy="1291771"/>
          </a:xfrm>
          <a:prstGeom prst="rect">
            <a:avLst/>
          </a:prstGeom>
        </p:spPr>
      </p:pic>
      <p:pic>
        <p:nvPicPr>
          <p:cNvPr id="12" name="Picture 11">
            <a:extLst>
              <a:ext uri="{FF2B5EF4-FFF2-40B4-BE49-F238E27FC236}">
                <a16:creationId xmlns:a16="http://schemas.microsoft.com/office/drawing/2014/main" id="{4FAD196C-E21B-4B6A-8551-A80EF04A4871}"/>
              </a:ext>
            </a:extLst>
          </p:cNvPr>
          <p:cNvPicPr>
            <a:picLocks noChangeAspect="1"/>
          </p:cNvPicPr>
          <p:nvPr/>
        </p:nvPicPr>
        <p:blipFill>
          <a:blip r:embed="rId4"/>
          <a:stretch>
            <a:fillRect/>
          </a:stretch>
        </p:blipFill>
        <p:spPr>
          <a:xfrm>
            <a:off x="838200" y="3583150"/>
            <a:ext cx="4426553" cy="862013"/>
          </a:xfrm>
          <a:prstGeom prst="rect">
            <a:avLst/>
          </a:prstGeom>
        </p:spPr>
      </p:pic>
      <p:graphicFrame>
        <p:nvGraphicFramePr>
          <p:cNvPr id="4" name="Object 2">
            <a:extLst>
              <a:ext uri="{FF2B5EF4-FFF2-40B4-BE49-F238E27FC236}">
                <a16:creationId xmlns:a16="http://schemas.microsoft.com/office/drawing/2014/main" id="{CE01F141-F561-6051-D708-3D079B5C36E2}"/>
              </a:ext>
            </a:extLst>
          </p:cNvPr>
          <p:cNvGraphicFramePr>
            <a:graphicFrameLocks noChangeAspect="1"/>
          </p:cNvGraphicFramePr>
          <p:nvPr>
            <p:extLst>
              <p:ext uri="{D42A27DB-BD31-4B8C-83A1-F6EECF244321}">
                <p14:modId xmlns:p14="http://schemas.microsoft.com/office/powerpoint/2010/main" val="184148587"/>
              </p:ext>
            </p:extLst>
          </p:nvPr>
        </p:nvGraphicFramePr>
        <p:xfrm>
          <a:off x="7135495" y="846138"/>
          <a:ext cx="1978025" cy="735679"/>
        </p:xfrm>
        <a:graphic>
          <a:graphicData uri="http://schemas.openxmlformats.org/presentationml/2006/ole">
            <mc:AlternateContent xmlns:mc="http://schemas.openxmlformats.org/markup-compatibility/2006">
              <mc:Choice xmlns:v="urn:schemas-microsoft-com:vml" Requires="v">
                <p:oleObj name="Equation" r:id="rId5" imgW="660240" imgH="253800" progId="Equation.3">
                  <p:embed/>
                </p:oleObj>
              </mc:Choice>
              <mc:Fallback>
                <p:oleObj name="Equation" r:id="rId5" imgW="660240" imgH="253800" progId="Equation.3">
                  <p:embed/>
                  <p:pic>
                    <p:nvPicPr>
                      <p:cNvPr id="4" name="Object 2">
                        <a:extLst>
                          <a:ext uri="{FF2B5EF4-FFF2-40B4-BE49-F238E27FC236}">
                            <a16:creationId xmlns:a16="http://schemas.microsoft.com/office/drawing/2014/main" id="{5CA06299-4FCF-4D9E-954B-D509E01914AF}"/>
                          </a:ext>
                        </a:extLst>
                      </p:cNvPr>
                      <p:cNvPicPr>
                        <a:picLocks noChangeAspect="1" noChangeArrowheads="1"/>
                      </p:cNvPicPr>
                      <p:nvPr/>
                    </p:nvPicPr>
                    <p:blipFill>
                      <a:blip r:embed="rId6"/>
                      <a:srcRect/>
                      <a:stretch>
                        <a:fillRect/>
                      </a:stretch>
                    </p:blipFill>
                    <p:spPr bwMode="auto">
                      <a:xfrm>
                        <a:off x="7135495" y="846138"/>
                        <a:ext cx="1978025" cy="735679"/>
                      </a:xfrm>
                      <a:prstGeom prst="rect">
                        <a:avLst/>
                      </a:prstGeom>
                      <a:noFill/>
                    </p:spPr>
                  </p:pic>
                </p:oleObj>
              </mc:Fallback>
            </mc:AlternateContent>
          </a:graphicData>
        </a:graphic>
      </p:graphicFrame>
    </p:spTree>
    <p:extLst>
      <p:ext uri="{BB962C8B-B14F-4D97-AF65-F5344CB8AC3E}">
        <p14:creationId xmlns:p14="http://schemas.microsoft.com/office/powerpoint/2010/main" val="40245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B498-C5D9-4137-8DF3-7008F35C8D04}"/>
              </a:ext>
            </a:extLst>
          </p:cNvPr>
          <p:cNvSpPr>
            <a:spLocks noGrp="1"/>
          </p:cNvSpPr>
          <p:nvPr>
            <p:ph type="title"/>
          </p:nvPr>
        </p:nvSpPr>
        <p:spPr/>
        <p:txBody>
          <a:bodyPr/>
          <a:lstStyle/>
          <a:p>
            <a:r>
              <a:rPr lang="en-US" dirty="0"/>
              <a:t>Hydrogen Bonding</a:t>
            </a:r>
          </a:p>
        </p:txBody>
      </p:sp>
      <p:sp>
        <p:nvSpPr>
          <p:cNvPr id="3" name="Content Placeholder 2">
            <a:extLst>
              <a:ext uri="{FF2B5EF4-FFF2-40B4-BE49-F238E27FC236}">
                <a16:creationId xmlns:a16="http://schemas.microsoft.com/office/drawing/2014/main" id="{750197CE-8444-476A-9DF5-434DCBCC930B}"/>
              </a:ext>
            </a:extLst>
          </p:cNvPr>
          <p:cNvSpPr>
            <a:spLocks noGrp="1"/>
          </p:cNvSpPr>
          <p:nvPr>
            <p:ph idx="1"/>
          </p:nvPr>
        </p:nvSpPr>
        <p:spPr>
          <a:xfrm>
            <a:off x="3935330" y="2667000"/>
            <a:ext cx="5223086" cy="4525963"/>
          </a:xfrm>
        </p:spPr>
        <p:txBody>
          <a:bodyPr/>
          <a:lstStyle/>
          <a:p>
            <a:pPr marL="0" indent="0">
              <a:buNone/>
            </a:pPr>
            <a:r>
              <a:rPr lang="en-US" dirty="0"/>
              <a:t>To motivate hydrogen bonding, consider a prior example. We said that HF is a covalent bond. Why not ionic?</a:t>
            </a:r>
          </a:p>
        </p:txBody>
      </p:sp>
      <p:pic>
        <p:nvPicPr>
          <p:cNvPr id="4" name="Picture 2">
            <a:extLst>
              <a:ext uri="{FF2B5EF4-FFF2-40B4-BE49-F238E27FC236}">
                <a16:creationId xmlns:a16="http://schemas.microsoft.com/office/drawing/2014/main" id="{534F303F-D769-48C3-9EBD-352B9810BBFA}"/>
              </a:ext>
            </a:extLst>
          </p:cNvPr>
          <p:cNvPicPr>
            <a:picLocks noChangeAspect="1" noChangeArrowheads="1"/>
          </p:cNvPicPr>
          <p:nvPr/>
        </p:nvPicPr>
        <p:blipFill>
          <a:blip r:embed="rId2"/>
          <a:srcRect/>
          <a:stretch>
            <a:fillRect/>
          </a:stretch>
        </p:blipFill>
        <p:spPr bwMode="auto">
          <a:xfrm>
            <a:off x="6400800" y="5695950"/>
            <a:ext cx="2047875" cy="1162050"/>
          </a:xfrm>
          <a:prstGeom prst="rect">
            <a:avLst/>
          </a:prstGeom>
          <a:noFill/>
          <a:ln w="9525">
            <a:noFill/>
            <a:miter lim="800000"/>
            <a:headEnd/>
            <a:tailEnd/>
          </a:ln>
          <a:effectLst/>
        </p:spPr>
      </p:pic>
      <p:sp>
        <p:nvSpPr>
          <p:cNvPr id="5" name="Rectangle 8">
            <a:extLst>
              <a:ext uri="{FF2B5EF4-FFF2-40B4-BE49-F238E27FC236}">
                <a16:creationId xmlns:a16="http://schemas.microsoft.com/office/drawing/2014/main" id="{A1BA8F66-AE97-4D22-8767-7FBAD495ECBF}"/>
              </a:ext>
            </a:extLst>
          </p:cNvPr>
          <p:cNvSpPr>
            <a:spLocks noChangeArrowheads="1"/>
          </p:cNvSpPr>
          <p:nvPr/>
        </p:nvSpPr>
        <p:spPr bwMode="auto">
          <a:xfrm>
            <a:off x="1600200" y="6276975"/>
            <a:ext cx="3256469" cy="523220"/>
          </a:xfrm>
          <a:prstGeom prst="rect">
            <a:avLst/>
          </a:prstGeom>
          <a:noFill/>
          <a:ln w="9525">
            <a:noFill/>
            <a:miter lim="800000"/>
            <a:headEnd/>
            <a:tailEnd/>
          </a:ln>
        </p:spPr>
        <p:txBody>
          <a:bodyPr wrap="none">
            <a:spAutoFit/>
          </a:bodyPr>
          <a:lstStyle/>
          <a:p>
            <a:r>
              <a:rPr lang="en-US" sz="2800" dirty="0"/>
              <a:t>F: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2</a:t>
            </a:r>
            <a:r>
              <a:rPr lang="en-US" sz="2800" dirty="0"/>
              <a:t>2</a:t>
            </a:r>
            <a:r>
              <a:rPr lang="en-US" sz="2800" i="1" dirty="0"/>
              <a:t>p</a:t>
            </a:r>
            <a:r>
              <a:rPr lang="en-US" sz="2800" i="1" baseline="-25000" dirty="0"/>
              <a:t>y</a:t>
            </a:r>
            <a:r>
              <a:rPr lang="en-US" sz="2800" baseline="30000" dirty="0"/>
              <a:t>2</a:t>
            </a:r>
            <a:r>
              <a:rPr lang="en-US" sz="2800" dirty="0"/>
              <a:t>2</a:t>
            </a:r>
            <a:r>
              <a:rPr lang="en-US" sz="2800" i="1" dirty="0"/>
              <a:t>p</a:t>
            </a:r>
            <a:r>
              <a:rPr lang="en-US" sz="2800" i="1" baseline="-25000" dirty="0"/>
              <a:t>z</a:t>
            </a:r>
            <a:r>
              <a:rPr lang="en-US" sz="2800" baseline="30000" dirty="0"/>
              <a:t>1</a:t>
            </a:r>
          </a:p>
        </p:txBody>
      </p:sp>
      <p:pic>
        <p:nvPicPr>
          <p:cNvPr id="6" name="Picture 6" descr="https://encrypted-tbn0.gstatic.com/images?q=tbn:ANd9GcSrVFQKBraJkTaH4T-lSJ6fuHuh_GJ-zb2FyZ2ypgsc_wSwOkUTOw">
            <a:extLst>
              <a:ext uri="{FF2B5EF4-FFF2-40B4-BE49-F238E27FC236}">
                <a16:creationId xmlns:a16="http://schemas.microsoft.com/office/drawing/2014/main" id="{1E16FF95-F257-43A1-BDFE-65C878822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6" y="2286000"/>
            <a:ext cx="3879500" cy="400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54FA-5D29-4658-8228-15CAD761FB4C}"/>
              </a:ext>
            </a:extLst>
          </p:cNvPr>
          <p:cNvSpPr>
            <a:spLocks noGrp="1"/>
          </p:cNvSpPr>
          <p:nvPr>
            <p:ph type="title"/>
          </p:nvPr>
        </p:nvSpPr>
        <p:spPr>
          <a:xfrm>
            <a:off x="457200" y="274638"/>
            <a:ext cx="7620000" cy="1143000"/>
          </a:xfrm>
        </p:spPr>
        <p:txBody>
          <a:bodyPr/>
          <a:lstStyle/>
          <a:p>
            <a:r>
              <a:rPr lang="en-US" dirty="0"/>
              <a:t>Example tensor</a:t>
            </a:r>
          </a:p>
        </p:txBody>
      </p:sp>
      <p:sp>
        <p:nvSpPr>
          <p:cNvPr id="3" name="Content Placeholder 2">
            <a:extLst>
              <a:ext uri="{FF2B5EF4-FFF2-40B4-BE49-F238E27FC236}">
                <a16:creationId xmlns:a16="http://schemas.microsoft.com/office/drawing/2014/main" id="{21DD8922-6831-4541-A96D-A04DAB7BFEA2}"/>
              </a:ext>
            </a:extLst>
          </p:cNvPr>
          <p:cNvSpPr>
            <a:spLocks noGrp="1"/>
          </p:cNvSpPr>
          <p:nvPr>
            <p:ph idx="1"/>
          </p:nvPr>
        </p:nvSpPr>
        <p:spPr>
          <a:xfrm>
            <a:off x="304800" y="2741229"/>
            <a:ext cx="8458200" cy="3992563"/>
          </a:xfrm>
        </p:spPr>
        <p:txBody>
          <a:bodyPr>
            <a:normAutofit fontScale="92500" lnSpcReduction="20000"/>
          </a:bodyPr>
          <a:lstStyle/>
          <a:p>
            <a:r>
              <a:rPr lang="en-US" dirty="0"/>
              <a:t>Stress </a:t>
            </a:r>
            <a:r>
              <a:rPr lang="el-GR" dirty="0"/>
              <a:t>σ</a:t>
            </a:r>
            <a:r>
              <a:rPr lang="en-US" dirty="0"/>
              <a:t> arises from applying a force to a surface.  </a:t>
            </a:r>
          </a:p>
          <a:p>
            <a:r>
              <a:rPr lang="en-US" dirty="0"/>
              <a:t>Force is a vector quantity (1</a:t>
            </a:r>
            <a:r>
              <a:rPr lang="en-US" baseline="30000" dirty="0"/>
              <a:t>st</a:t>
            </a:r>
            <a:r>
              <a:rPr lang="en-US" dirty="0"/>
              <a:t> rank tensor). </a:t>
            </a:r>
          </a:p>
          <a:p>
            <a:r>
              <a:rPr lang="en-US" dirty="0">
                <a:solidFill>
                  <a:srgbClr val="FF0000"/>
                </a:solidFill>
              </a:rPr>
              <a:t>Then stress is what rank? How about strain? </a:t>
            </a:r>
          </a:p>
          <a:p>
            <a:r>
              <a:rPr lang="en-US" dirty="0"/>
              <a:t>When you apply force to a surface, you have to consider also the relative orientation of the force vector to the crystallographic directions. A force along one direction will behave differently than a force along another.</a:t>
            </a:r>
          </a:p>
          <a:p>
            <a:r>
              <a:rPr lang="en-US" dirty="0"/>
              <a:t>Giving both tensile and shear strain reactions.</a:t>
            </a:r>
          </a:p>
        </p:txBody>
      </p:sp>
      <p:pic>
        <p:nvPicPr>
          <p:cNvPr id="5" name="Picture 4">
            <a:extLst>
              <a:ext uri="{FF2B5EF4-FFF2-40B4-BE49-F238E27FC236}">
                <a16:creationId xmlns:a16="http://schemas.microsoft.com/office/drawing/2014/main" id="{A6F289B5-94A6-465F-9003-52B80A660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186" y="127794"/>
            <a:ext cx="2901814" cy="2613435"/>
          </a:xfrm>
          <a:prstGeom prst="rect">
            <a:avLst/>
          </a:prstGeom>
        </p:spPr>
      </p:pic>
    </p:spTree>
    <p:extLst>
      <p:ext uri="{BB962C8B-B14F-4D97-AF65-F5344CB8AC3E}">
        <p14:creationId xmlns:p14="http://schemas.microsoft.com/office/powerpoint/2010/main" val="16739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https://encrypted-tbn1.gstatic.com/images?q=tbn:ANd9GcQPyXd3-1rklyT0HttVpZDFb1-DXyoy52jEX4re1zPdWkrJd_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
            <a:ext cx="2667000" cy="1953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a:t>Tensors</a:t>
            </a:r>
          </a:p>
        </p:txBody>
      </p:sp>
      <p:sp>
        <p:nvSpPr>
          <p:cNvPr id="3" name="Content Placeholder 2"/>
          <p:cNvSpPr>
            <a:spLocks noGrp="1"/>
          </p:cNvSpPr>
          <p:nvPr>
            <p:ph idx="1"/>
          </p:nvPr>
        </p:nvSpPr>
        <p:spPr>
          <a:xfrm>
            <a:off x="671689" y="1676400"/>
            <a:ext cx="8382000" cy="5943600"/>
          </a:xfrm>
        </p:spPr>
        <p:txBody>
          <a:bodyPr>
            <a:normAutofit/>
          </a:bodyPr>
          <a:lstStyle/>
          <a:p>
            <a:r>
              <a:rPr lang="en-US" dirty="0"/>
              <a:t>Higher-rank tensors can describe the effect of an applied stimulus (like a magnetic/electric field, call these </a:t>
            </a:r>
            <a:r>
              <a:rPr lang="en-US" b="1" dirty="0"/>
              <a:t>field tensors</a:t>
            </a:r>
            <a:r>
              <a:rPr lang="en-US" dirty="0"/>
              <a:t>) to physical properties (</a:t>
            </a:r>
            <a:r>
              <a:rPr lang="en-US" b="1" dirty="0"/>
              <a:t>matter tensors</a:t>
            </a:r>
            <a:r>
              <a:rPr lang="en-US" dirty="0"/>
              <a:t>).</a:t>
            </a:r>
          </a:p>
          <a:p>
            <a:endParaRPr lang="en-US" dirty="0"/>
          </a:p>
          <a:p>
            <a:endParaRPr lang="en-US" dirty="0"/>
          </a:p>
        </p:txBody>
      </p:sp>
      <p:pic>
        <p:nvPicPr>
          <p:cNvPr id="4" name="Picture 3">
            <a:extLst>
              <a:ext uri="{FF2B5EF4-FFF2-40B4-BE49-F238E27FC236}">
                <a16:creationId xmlns:a16="http://schemas.microsoft.com/office/drawing/2014/main" id="{8CC62DED-13B0-48EC-B672-89EED125419A}"/>
              </a:ext>
            </a:extLst>
          </p:cNvPr>
          <p:cNvPicPr>
            <a:picLocks noChangeAspect="1"/>
          </p:cNvPicPr>
          <p:nvPr/>
        </p:nvPicPr>
        <p:blipFill>
          <a:blip r:embed="rId4"/>
          <a:stretch>
            <a:fillRect/>
          </a:stretch>
        </p:blipFill>
        <p:spPr>
          <a:xfrm>
            <a:off x="0" y="3741955"/>
            <a:ext cx="9144000" cy="3116045"/>
          </a:xfrm>
          <a:prstGeom prst="rect">
            <a:avLst/>
          </a:prstGeom>
        </p:spPr>
      </p:pic>
    </p:spTree>
    <p:extLst>
      <p:ext uri="{BB962C8B-B14F-4D97-AF65-F5344CB8AC3E}">
        <p14:creationId xmlns:p14="http://schemas.microsoft.com/office/powerpoint/2010/main" val="11244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https://encrypted-tbn1.gstatic.com/images?q=tbn:ANd9GcQPyXd3-1rklyT0HttVpZDFb1-DXyoy52jEX4re1zPdWkrJd_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
            <a:ext cx="2667000" cy="1953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a:t>Tensors</a:t>
            </a:r>
          </a:p>
        </p:txBody>
      </p:sp>
      <p:sp>
        <p:nvSpPr>
          <p:cNvPr id="3" name="Content Placeholder 2"/>
          <p:cNvSpPr>
            <a:spLocks noGrp="1"/>
          </p:cNvSpPr>
          <p:nvPr>
            <p:ph idx="1"/>
          </p:nvPr>
        </p:nvSpPr>
        <p:spPr>
          <a:xfrm>
            <a:off x="671689" y="1676400"/>
            <a:ext cx="8382000" cy="5943600"/>
          </a:xfrm>
        </p:spPr>
        <p:txBody>
          <a:bodyPr>
            <a:normAutofit/>
          </a:bodyPr>
          <a:lstStyle/>
          <a:p>
            <a:r>
              <a:rPr lang="en-US" dirty="0"/>
              <a:t>Higher-rank tensors can describe the effect of an applied stimulus (like a magnetic/electric field, call these </a:t>
            </a:r>
            <a:r>
              <a:rPr lang="en-US" b="1" dirty="0"/>
              <a:t>field tensors</a:t>
            </a:r>
            <a:r>
              <a:rPr lang="en-US" dirty="0"/>
              <a:t>) to physical properties (</a:t>
            </a:r>
            <a:r>
              <a:rPr lang="en-US" b="1" dirty="0"/>
              <a:t>matter tensors</a:t>
            </a:r>
            <a:r>
              <a:rPr lang="en-US" dirty="0"/>
              <a:t>).</a:t>
            </a:r>
          </a:p>
          <a:p>
            <a:endParaRPr lang="en-US" dirty="0"/>
          </a:p>
          <a:p>
            <a:endParaRPr lang="en-US" dirty="0"/>
          </a:p>
        </p:txBody>
      </p:sp>
      <p:pic>
        <p:nvPicPr>
          <p:cNvPr id="4" name="Picture 3">
            <a:extLst>
              <a:ext uri="{FF2B5EF4-FFF2-40B4-BE49-F238E27FC236}">
                <a16:creationId xmlns:a16="http://schemas.microsoft.com/office/drawing/2014/main" id="{8CC62DED-13B0-48EC-B672-89EED125419A}"/>
              </a:ext>
            </a:extLst>
          </p:cNvPr>
          <p:cNvPicPr>
            <a:picLocks noChangeAspect="1"/>
          </p:cNvPicPr>
          <p:nvPr/>
        </p:nvPicPr>
        <p:blipFill>
          <a:blip r:embed="rId4"/>
          <a:stretch>
            <a:fillRect/>
          </a:stretch>
        </p:blipFill>
        <p:spPr>
          <a:xfrm>
            <a:off x="0" y="3741955"/>
            <a:ext cx="9144000" cy="3116045"/>
          </a:xfrm>
          <a:prstGeom prst="rect">
            <a:avLst/>
          </a:prstGeom>
        </p:spPr>
      </p:pic>
      <p:pic>
        <p:nvPicPr>
          <p:cNvPr id="6" name="Picture 5">
            <a:extLst>
              <a:ext uri="{FF2B5EF4-FFF2-40B4-BE49-F238E27FC236}">
                <a16:creationId xmlns:a16="http://schemas.microsoft.com/office/drawing/2014/main" id="{73F23319-1617-462F-881F-A7D7BF468E14}"/>
              </a:ext>
            </a:extLst>
          </p:cNvPr>
          <p:cNvPicPr>
            <a:picLocks noChangeAspect="1"/>
          </p:cNvPicPr>
          <p:nvPr/>
        </p:nvPicPr>
        <p:blipFill>
          <a:blip r:embed="rId5"/>
          <a:stretch>
            <a:fillRect/>
          </a:stretch>
        </p:blipFill>
        <p:spPr>
          <a:xfrm>
            <a:off x="0" y="465355"/>
            <a:ext cx="3033889" cy="3276600"/>
          </a:xfrm>
          <a:prstGeom prst="rect">
            <a:avLst/>
          </a:prstGeom>
        </p:spPr>
      </p:pic>
      <p:sp>
        <p:nvSpPr>
          <p:cNvPr id="7" name="Oval 6">
            <a:extLst>
              <a:ext uri="{FF2B5EF4-FFF2-40B4-BE49-F238E27FC236}">
                <a16:creationId xmlns:a16="http://schemas.microsoft.com/office/drawing/2014/main" id="{BC1AAEBE-9749-43E7-AC58-30E10200A379}"/>
              </a:ext>
            </a:extLst>
          </p:cNvPr>
          <p:cNvSpPr/>
          <p:nvPr/>
        </p:nvSpPr>
        <p:spPr>
          <a:xfrm>
            <a:off x="3687515" y="5791200"/>
            <a:ext cx="2179885"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5303AC-9095-4869-A418-74068D6DFAA0}"/>
              </a:ext>
            </a:extLst>
          </p:cNvPr>
          <p:cNvPicPr>
            <a:picLocks noChangeAspect="1"/>
          </p:cNvPicPr>
          <p:nvPr/>
        </p:nvPicPr>
        <p:blipFill>
          <a:blip r:embed="rId6"/>
          <a:stretch>
            <a:fillRect/>
          </a:stretch>
        </p:blipFill>
        <p:spPr>
          <a:xfrm>
            <a:off x="2934829" y="-9861"/>
            <a:ext cx="6217920" cy="6878807"/>
          </a:xfrm>
          <a:prstGeom prst="rect">
            <a:avLst/>
          </a:prstGeom>
        </p:spPr>
      </p:pic>
    </p:spTree>
    <p:extLst>
      <p:ext uri="{BB962C8B-B14F-4D97-AF65-F5344CB8AC3E}">
        <p14:creationId xmlns:p14="http://schemas.microsoft.com/office/powerpoint/2010/main" val="39202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https://encrypted-tbn1.gstatic.com/images?q=tbn:ANd9GcQPyXd3-1rklyT0HttVpZDFb1-DXyoy52jEX4re1zPdWkrJd_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0480"/>
            <a:ext cx="1828800" cy="133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a:t>Tensors</a:t>
            </a:r>
          </a:p>
        </p:txBody>
      </p:sp>
      <p:sp>
        <p:nvSpPr>
          <p:cNvPr id="3" name="Content Placeholder 2"/>
          <p:cNvSpPr>
            <a:spLocks noGrp="1"/>
          </p:cNvSpPr>
          <p:nvPr>
            <p:ph idx="1"/>
          </p:nvPr>
        </p:nvSpPr>
        <p:spPr>
          <a:xfrm>
            <a:off x="304800" y="1143000"/>
            <a:ext cx="8839200" cy="5943600"/>
          </a:xfrm>
        </p:spPr>
        <p:txBody>
          <a:bodyPr>
            <a:normAutofit/>
          </a:bodyPr>
          <a:lstStyle/>
          <a:p>
            <a:r>
              <a:rPr lang="en-US" dirty="0"/>
              <a:t>Higher-rank tensors describe effect of a stimulus (</a:t>
            </a:r>
            <a:r>
              <a:rPr lang="en-US" b="1" dirty="0"/>
              <a:t>field tensors</a:t>
            </a:r>
            <a:r>
              <a:rPr lang="en-US" dirty="0"/>
              <a:t>) to properties (</a:t>
            </a:r>
            <a:r>
              <a:rPr lang="en-US" b="1" dirty="0"/>
              <a:t>matter tensors</a:t>
            </a:r>
            <a:r>
              <a:rPr lang="en-US" dirty="0"/>
              <a:t>).</a:t>
            </a:r>
          </a:p>
          <a:p>
            <a:r>
              <a:rPr lang="en-US" dirty="0"/>
              <a:t>Matter tensors often appear as if they are constants of the material, but they can be modified by the application of a field tensor.</a:t>
            </a:r>
          </a:p>
          <a:p>
            <a:r>
              <a:rPr lang="en-US" dirty="0"/>
              <a:t>The form of matter tensors are determined by symmetry. Field tensors can sometimes change this symmetry.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14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2A3A2-2121-4D02-A72F-7AE98C570750}"/>
              </a:ext>
            </a:extLst>
          </p:cNvPr>
          <p:cNvPicPr>
            <a:picLocks noChangeAspect="1"/>
          </p:cNvPicPr>
          <p:nvPr/>
        </p:nvPicPr>
        <p:blipFill>
          <a:blip r:embed="rId3"/>
          <a:stretch>
            <a:fillRect/>
          </a:stretch>
        </p:blipFill>
        <p:spPr>
          <a:xfrm>
            <a:off x="6110470" y="4568482"/>
            <a:ext cx="3027668" cy="2289518"/>
          </a:xfrm>
          <a:prstGeom prst="rect">
            <a:avLst/>
          </a:prstGeom>
        </p:spPr>
      </p:pic>
      <p:sp>
        <p:nvSpPr>
          <p:cNvPr id="30722" name="Rectangle 2"/>
          <p:cNvSpPr>
            <a:spLocks noGrp="1" noChangeArrowheads="1"/>
          </p:cNvSpPr>
          <p:nvPr>
            <p:ph type="title"/>
          </p:nvPr>
        </p:nvSpPr>
        <p:spPr>
          <a:xfrm>
            <a:off x="457200" y="-76200"/>
            <a:ext cx="8229600" cy="914400"/>
          </a:xfrm>
        </p:spPr>
        <p:txBody>
          <a:bodyPr/>
          <a:lstStyle/>
          <a:p>
            <a:r>
              <a:rPr lang="en-US" dirty="0"/>
              <a:t>Stress  Components</a:t>
            </a:r>
          </a:p>
        </p:txBody>
      </p:sp>
      <p:sp>
        <p:nvSpPr>
          <p:cNvPr id="30723" name="Rectangle 3"/>
          <p:cNvSpPr>
            <a:spLocks noChangeArrowheads="1"/>
          </p:cNvSpPr>
          <p:nvPr/>
        </p:nvSpPr>
        <p:spPr bwMode="auto">
          <a:xfrm>
            <a:off x="331300" y="1125508"/>
            <a:ext cx="8584100" cy="2590614"/>
          </a:xfrm>
          <a:prstGeom prst="rect">
            <a:avLst/>
          </a:prstGeom>
          <a:noFill/>
          <a:ln w="9525">
            <a:noFill/>
            <a:miter lim="800000"/>
            <a:headEnd/>
            <a:tailEnd/>
          </a:ln>
          <a:effectLst/>
        </p:spPr>
        <p:txBody>
          <a:bodyPr wrap="square" lIns="96678" tIns="48340" rIns="96678" bIns="48340">
            <a:spAutoFit/>
          </a:bodyPr>
          <a:lstStyle/>
          <a:p>
            <a:pPr defTabSz="960438"/>
            <a:r>
              <a:rPr lang="en-US" dirty="0">
                <a:latin typeface="Comic Sans MS" pitchFamily="66" charset="0"/>
              </a:rPr>
              <a:t>In an elastic body there are restoring forces if deformation takes place. These forces can be seen as acting on planes inside the body. </a:t>
            </a:r>
            <a:r>
              <a:rPr lang="en-US" b="1" dirty="0">
                <a:latin typeface="Comic Sans MS" pitchFamily="66" charset="0"/>
              </a:rPr>
              <a:t>Forces divided by an area are called stresses.</a:t>
            </a:r>
          </a:p>
          <a:p>
            <a:pPr defTabSz="960438"/>
            <a:endParaRPr lang="en-US" b="1" dirty="0">
              <a:latin typeface="Comic Sans MS" pitchFamily="66" charset="0"/>
            </a:endParaRPr>
          </a:p>
          <a:p>
            <a:pPr defTabSz="960438"/>
            <a:r>
              <a:rPr lang="en-US" dirty="0">
                <a:latin typeface="Comic Sans MS" pitchFamily="66" charset="0"/>
              </a:rPr>
              <a:t>In order for the deformed body to remain deformed these forces have to compensate each other. We will see that the relationship between the stress and the deformation (strain) is linear and can be described by tensors.</a:t>
            </a:r>
          </a:p>
          <a:p>
            <a:pPr defTabSz="960438"/>
            <a:endParaRPr lang="en-US" dirty="0">
              <a:latin typeface="Comic Sans MS" pitchFamily="66" charset="0"/>
            </a:endParaRPr>
          </a:p>
          <a:p>
            <a:pPr defTabSz="960438"/>
            <a:r>
              <a:rPr lang="en-US" dirty="0">
                <a:latin typeface="Comic Sans MS" pitchFamily="66" charset="0"/>
              </a:rPr>
              <a:t>9 stress components: X</a:t>
            </a:r>
            <a:r>
              <a:rPr lang="en-US" baseline="-25000" dirty="0">
                <a:latin typeface="Comic Sans MS" pitchFamily="66" charset="0"/>
              </a:rPr>
              <a:t>x</a:t>
            </a:r>
            <a:r>
              <a:rPr lang="en-US" dirty="0">
                <a:latin typeface="Comic Sans MS" pitchFamily="66" charset="0"/>
              </a:rPr>
              <a:t>, </a:t>
            </a:r>
            <a:r>
              <a:rPr lang="en-US" dirty="0" err="1">
                <a:latin typeface="Comic Sans MS" pitchFamily="66" charset="0"/>
              </a:rPr>
              <a:t>X</a:t>
            </a:r>
            <a:r>
              <a:rPr lang="en-US" baseline="-25000" dirty="0" err="1">
                <a:latin typeface="Comic Sans MS" pitchFamily="66" charset="0"/>
              </a:rPr>
              <a:t>y</a:t>
            </a:r>
            <a:r>
              <a:rPr lang="en-US" dirty="0">
                <a:latin typeface="Comic Sans MS" pitchFamily="66" charset="0"/>
              </a:rPr>
              <a:t>, </a:t>
            </a:r>
            <a:r>
              <a:rPr lang="en-US" dirty="0" err="1">
                <a:latin typeface="Comic Sans MS" pitchFamily="66" charset="0"/>
              </a:rPr>
              <a:t>X</a:t>
            </a:r>
            <a:r>
              <a:rPr lang="en-US" baseline="-25000" dirty="0" err="1">
                <a:latin typeface="Comic Sans MS" pitchFamily="66" charset="0"/>
              </a:rPr>
              <a:t>z</a:t>
            </a:r>
            <a:r>
              <a:rPr lang="en-US" dirty="0">
                <a:latin typeface="Comic Sans MS" pitchFamily="66" charset="0"/>
              </a:rPr>
              <a:t>, </a:t>
            </a:r>
            <a:r>
              <a:rPr lang="en-US" dirty="0" err="1">
                <a:latin typeface="Comic Sans MS" pitchFamily="66" charset="0"/>
              </a:rPr>
              <a:t>Y</a:t>
            </a:r>
            <a:r>
              <a:rPr lang="en-US" baseline="-25000" dirty="0" err="1">
                <a:latin typeface="Comic Sans MS" pitchFamily="66" charset="0"/>
              </a:rPr>
              <a:t>x</a:t>
            </a:r>
            <a:r>
              <a:rPr lang="en-US" dirty="0">
                <a:latin typeface="Comic Sans MS" pitchFamily="66" charset="0"/>
              </a:rPr>
              <a:t>, </a:t>
            </a:r>
            <a:r>
              <a:rPr lang="en-US" dirty="0" err="1">
                <a:latin typeface="Comic Sans MS" pitchFamily="66" charset="0"/>
              </a:rPr>
              <a:t>Y</a:t>
            </a:r>
            <a:r>
              <a:rPr lang="en-US" baseline="-25000" dirty="0" err="1">
                <a:latin typeface="Comic Sans MS" pitchFamily="66" charset="0"/>
              </a:rPr>
              <a:t>y</a:t>
            </a:r>
            <a:r>
              <a:rPr lang="en-US" dirty="0">
                <a:latin typeface="Comic Sans MS" pitchFamily="66" charset="0"/>
              </a:rPr>
              <a:t>, </a:t>
            </a:r>
            <a:r>
              <a:rPr lang="en-US" dirty="0" err="1">
                <a:latin typeface="Comic Sans MS" pitchFamily="66" charset="0"/>
              </a:rPr>
              <a:t>Y</a:t>
            </a:r>
            <a:r>
              <a:rPr lang="en-US" baseline="-25000" dirty="0" err="1">
                <a:latin typeface="Comic Sans MS" pitchFamily="66" charset="0"/>
              </a:rPr>
              <a:t>z</a:t>
            </a:r>
            <a:r>
              <a:rPr lang="en-US" dirty="0">
                <a:latin typeface="Comic Sans MS" pitchFamily="66" charset="0"/>
              </a:rPr>
              <a:t>, </a:t>
            </a:r>
            <a:r>
              <a:rPr lang="en-US" dirty="0" err="1">
                <a:latin typeface="Comic Sans MS" pitchFamily="66" charset="0"/>
              </a:rPr>
              <a:t>Z</a:t>
            </a:r>
            <a:r>
              <a:rPr lang="en-US" baseline="-25000" dirty="0" err="1">
                <a:latin typeface="Comic Sans MS" pitchFamily="66" charset="0"/>
              </a:rPr>
              <a:t>x</a:t>
            </a:r>
            <a:r>
              <a:rPr lang="en-US" dirty="0">
                <a:latin typeface="Comic Sans MS" pitchFamily="66" charset="0"/>
              </a:rPr>
              <a:t>, </a:t>
            </a:r>
            <a:r>
              <a:rPr lang="en-US" dirty="0" err="1">
                <a:latin typeface="Comic Sans MS" pitchFamily="66" charset="0"/>
              </a:rPr>
              <a:t>Z</a:t>
            </a:r>
            <a:r>
              <a:rPr lang="en-US" baseline="-25000" dirty="0" err="1">
                <a:latin typeface="Comic Sans MS" pitchFamily="66" charset="0"/>
              </a:rPr>
              <a:t>y</a:t>
            </a:r>
            <a:r>
              <a:rPr lang="en-US" dirty="0">
                <a:latin typeface="Comic Sans MS" pitchFamily="66" charset="0"/>
              </a:rPr>
              <a:t>, </a:t>
            </a:r>
            <a:r>
              <a:rPr lang="en-US" dirty="0" err="1">
                <a:latin typeface="Comic Sans MS" pitchFamily="66" charset="0"/>
              </a:rPr>
              <a:t>Z</a:t>
            </a:r>
            <a:r>
              <a:rPr lang="en-US" baseline="-25000" dirty="0" err="1">
                <a:latin typeface="Comic Sans MS" pitchFamily="66" charset="0"/>
              </a:rPr>
              <a:t>z</a:t>
            </a:r>
            <a:r>
              <a:rPr lang="en-US" dirty="0">
                <a:latin typeface="Comic Sans MS" pitchFamily="66" charset="0"/>
              </a:rPr>
              <a:t>   (commonly written as </a:t>
            </a:r>
            <a:r>
              <a:rPr lang="el-GR" dirty="0">
                <a:latin typeface="Comic Sans MS" pitchFamily="66" charset="0"/>
              </a:rPr>
              <a:t>σ</a:t>
            </a:r>
            <a:r>
              <a:rPr lang="en-US" dirty="0">
                <a:latin typeface="Comic Sans MS" pitchFamily="66" charset="0"/>
              </a:rPr>
              <a:t>)</a:t>
            </a:r>
          </a:p>
        </p:txBody>
      </p:sp>
      <p:sp>
        <p:nvSpPr>
          <p:cNvPr id="4" name="Rectangle 3">
            <a:extLst>
              <a:ext uri="{FF2B5EF4-FFF2-40B4-BE49-F238E27FC236}">
                <a16:creationId xmlns:a16="http://schemas.microsoft.com/office/drawing/2014/main" id="{65D4246F-7014-4353-A7D3-1FEC57F564CF}"/>
              </a:ext>
            </a:extLst>
          </p:cNvPr>
          <p:cNvSpPr/>
          <p:nvPr/>
        </p:nvSpPr>
        <p:spPr>
          <a:xfrm>
            <a:off x="228600" y="4038600"/>
            <a:ext cx="8686800" cy="830997"/>
          </a:xfrm>
          <a:prstGeom prst="rect">
            <a:avLst/>
          </a:prstGeom>
        </p:spPr>
        <p:txBody>
          <a:bodyPr wrap="square">
            <a:spAutoFit/>
          </a:bodyPr>
          <a:lstStyle/>
          <a:p>
            <a:r>
              <a:rPr lang="en-US" sz="2400" dirty="0">
                <a:latin typeface="Comic Sans MS" pitchFamily="66" charset="0"/>
              </a:rPr>
              <a:t>Capital letter is direction of force, lower case indicates the normal to the plane to which the force is applied </a:t>
            </a:r>
            <a:endParaRPr lang="en-US" sz="2400" dirty="0"/>
          </a:p>
        </p:txBody>
      </p:sp>
      <p:pic>
        <p:nvPicPr>
          <p:cNvPr id="258050" name="Picture 2">
            <a:extLst>
              <a:ext uri="{FF2B5EF4-FFF2-40B4-BE49-F238E27FC236}">
                <a16:creationId xmlns:a16="http://schemas.microsoft.com/office/drawing/2014/main" id="{30ABA171-6EF5-4300-9D76-4D7FDB73C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707365"/>
            <a:ext cx="2171259" cy="2226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115AA00F-1E24-47BF-2CC3-44EC9D497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99475"/>
            <a:ext cx="2057400" cy="195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81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9" name="Rectangle 15"/>
          <p:cNvSpPr>
            <a:spLocks noChangeArrowheads="1"/>
          </p:cNvSpPr>
          <p:nvPr/>
        </p:nvSpPr>
        <p:spPr bwMode="auto">
          <a:xfrm>
            <a:off x="2003425" y="5973763"/>
            <a:ext cx="147638" cy="538162"/>
          </a:xfrm>
          <a:prstGeom prst="rect">
            <a:avLst/>
          </a:prstGeom>
          <a:solidFill>
            <a:schemeClr val="accent4">
              <a:lumMod val="40000"/>
              <a:lumOff val="60000"/>
            </a:schemeClr>
          </a:solidFill>
          <a:ln w="9525">
            <a:solidFill>
              <a:schemeClr val="tx1"/>
            </a:solidFill>
            <a:miter lim="800000"/>
            <a:headEnd/>
            <a:tailEnd/>
          </a:ln>
          <a:effectLst/>
        </p:spPr>
        <p:txBody>
          <a:bodyPr wrap="none" anchor="ctr"/>
          <a:lstStyle/>
          <a:p>
            <a:endParaRPr lang="en-US"/>
          </a:p>
        </p:txBody>
      </p:sp>
      <p:sp>
        <p:nvSpPr>
          <p:cNvPr id="57358" name="Rectangle 14"/>
          <p:cNvSpPr>
            <a:spLocks noChangeArrowheads="1"/>
          </p:cNvSpPr>
          <p:nvPr/>
        </p:nvSpPr>
        <p:spPr bwMode="auto">
          <a:xfrm>
            <a:off x="1774825" y="5974918"/>
            <a:ext cx="201613" cy="523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57346" name="Rectangle 2"/>
          <p:cNvSpPr>
            <a:spLocks noGrp="1" noChangeArrowheads="1"/>
          </p:cNvSpPr>
          <p:nvPr>
            <p:ph type="title"/>
          </p:nvPr>
        </p:nvSpPr>
        <p:spPr>
          <a:xfrm>
            <a:off x="457200" y="-152400"/>
            <a:ext cx="8229600" cy="1143000"/>
          </a:xfrm>
        </p:spPr>
        <p:txBody>
          <a:bodyPr>
            <a:normAutofit fontScale="90000"/>
          </a:bodyPr>
          <a:lstStyle/>
          <a:p>
            <a:r>
              <a:rPr lang="en-US" dirty="0"/>
              <a:t>Another notation for the stress tensor</a:t>
            </a:r>
          </a:p>
        </p:txBody>
      </p:sp>
      <p:sp>
        <p:nvSpPr>
          <p:cNvPr id="57349" name="Rectangle 5"/>
          <p:cNvSpPr>
            <a:spLocks noChangeArrowheads="1"/>
          </p:cNvSpPr>
          <p:nvPr/>
        </p:nvSpPr>
        <p:spPr bwMode="auto">
          <a:xfrm>
            <a:off x="573088" y="1132677"/>
            <a:ext cx="3879850" cy="1938992"/>
          </a:xfrm>
          <a:prstGeom prst="rect">
            <a:avLst/>
          </a:prstGeom>
          <a:noFill/>
          <a:ln w="9525">
            <a:noFill/>
            <a:miter lim="800000"/>
            <a:headEnd/>
            <a:tailEnd/>
          </a:ln>
          <a:effectLst/>
        </p:spPr>
        <p:txBody>
          <a:bodyPr>
            <a:spAutoFit/>
          </a:bodyPr>
          <a:lstStyle/>
          <a:p>
            <a:r>
              <a:rPr lang="en-US" sz="2400" dirty="0">
                <a:latin typeface="Comic Sans MS" pitchFamily="66" charset="0"/>
              </a:rPr>
              <a:t>The stress tensor describes the forces acting on planes within a body.  Due to the symmetry condition  </a:t>
            </a:r>
          </a:p>
        </p:txBody>
      </p:sp>
      <p:graphicFrame>
        <p:nvGraphicFramePr>
          <p:cNvPr id="57350" name="Object 6"/>
          <p:cNvGraphicFramePr>
            <a:graphicFrameLocks noChangeAspect="1"/>
          </p:cNvGraphicFramePr>
          <p:nvPr/>
        </p:nvGraphicFramePr>
        <p:xfrm>
          <a:off x="965904" y="3152775"/>
          <a:ext cx="2328402" cy="1028700"/>
        </p:xfrm>
        <a:graphic>
          <a:graphicData uri="http://schemas.openxmlformats.org/presentationml/2006/ole">
            <mc:AlternateContent xmlns:mc="http://schemas.openxmlformats.org/markup-compatibility/2006">
              <mc:Choice xmlns:v="urn:schemas-microsoft-com:vml" Requires="v">
                <p:oleObj name="Equation" r:id="rId3" imgW="545760" imgH="241200" progId="Equation.3">
                  <p:embed/>
                </p:oleObj>
              </mc:Choice>
              <mc:Fallback>
                <p:oleObj name="Equation" r:id="rId3" imgW="545760" imgH="241200" progId="Equation.3">
                  <p:embed/>
                  <p:pic>
                    <p:nvPicPr>
                      <p:cNvPr id="573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04" y="3152775"/>
                        <a:ext cx="2328402" cy="1028700"/>
                      </a:xfrm>
                      <a:prstGeom prst="rect">
                        <a:avLst/>
                      </a:prstGeom>
                      <a:solidFill>
                        <a:srgbClr val="FFFF00"/>
                      </a:solidFill>
                      <a:ln w="9525">
                        <a:solidFill>
                          <a:schemeClr val="tx1"/>
                        </a:solidFill>
                        <a:miter lim="800000"/>
                        <a:headEnd/>
                        <a:tailEnd/>
                      </a:ln>
                    </p:spPr>
                  </p:pic>
                </p:oleObj>
              </mc:Fallback>
            </mc:AlternateContent>
          </a:graphicData>
        </a:graphic>
      </p:graphicFrame>
      <p:sp>
        <p:nvSpPr>
          <p:cNvPr id="57351" name="Rectangle 7"/>
          <p:cNvSpPr>
            <a:spLocks noChangeArrowheads="1"/>
          </p:cNvSpPr>
          <p:nvPr/>
        </p:nvSpPr>
        <p:spPr bwMode="auto">
          <a:xfrm>
            <a:off x="690563" y="4342665"/>
            <a:ext cx="3762375" cy="830997"/>
          </a:xfrm>
          <a:prstGeom prst="rect">
            <a:avLst/>
          </a:prstGeom>
          <a:noFill/>
          <a:ln w="9525">
            <a:noFill/>
            <a:miter lim="800000"/>
            <a:headEnd/>
            <a:tailEnd/>
          </a:ln>
          <a:effectLst/>
        </p:spPr>
        <p:txBody>
          <a:bodyPr wrap="square">
            <a:spAutoFit/>
          </a:bodyPr>
          <a:lstStyle/>
          <a:p>
            <a:r>
              <a:rPr lang="en-US" sz="2400" dirty="0">
                <a:latin typeface="Comic Sans MS" pitchFamily="66" charset="0"/>
              </a:rPr>
              <a:t>there are only </a:t>
            </a:r>
            <a:r>
              <a:rPr lang="en-US" sz="2400" b="1" dirty="0">
                <a:latin typeface="Comic Sans MS" pitchFamily="66" charset="0"/>
              </a:rPr>
              <a:t>six independent elements</a:t>
            </a:r>
            <a:r>
              <a:rPr lang="en-US" sz="2400" dirty="0">
                <a:latin typeface="Comic Sans MS" pitchFamily="66" charset="0"/>
              </a:rPr>
              <a:t>.</a:t>
            </a:r>
          </a:p>
        </p:txBody>
      </p:sp>
      <p:graphicFrame>
        <p:nvGraphicFramePr>
          <p:cNvPr id="57357" name="Object 13"/>
          <p:cNvGraphicFramePr>
            <a:graphicFrameLocks noChangeAspect="1"/>
          </p:cNvGraphicFramePr>
          <p:nvPr/>
        </p:nvGraphicFramePr>
        <p:xfrm>
          <a:off x="1022350" y="5213350"/>
          <a:ext cx="1298575" cy="1644650"/>
        </p:xfrm>
        <a:graphic>
          <a:graphicData uri="http://schemas.openxmlformats.org/presentationml/2006/ole">
            <mc:AlternateContent xmlns:mc="http://schemas.openxmlformats.org/markup-compatibility/2006">
              <mc:Choice xmlns:v="urn:schemas-microsoft-com:vml" Requires="v">
                <p:oleObj name="Equation" r:id="rId5" imgW="190440" imgH="241200" progId="Equation.3">
                  <p:embed/>
                </p:oleObj>
              </mc:Choice>
              <mc:Fallback>
                <p:oleObj name="Equation" r:id="rId5" imgW="190440" imgH="241200" progId="Equation.3">
                  <p:embed/>
                  <p:pic>
                    <p:nvPicPr>
                      <p:cNvPr id="57357"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350" y="5213350"/>
                        <a:ext cx="1298575" cy="16446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360" name="Rectangle 16"/>
          <p:cNvSpPr>
            <a:spLocks noChangeArrowheads="1"/>
          </p:cNvSpPr>
          <p:nvPr/>
        </p:nvSpPr>
        <p:spPr bwMode="auto">
          <a:xfrm>
            <a:off x="2416175" y="5622925"/>
            <a:ext cx="6113463" cy="346075"/>
          </a:xfrm>
          <a:prstGeom prst="rect">
            <a:avLst/>
          </a:prstGeom>
          <a:solidFill>
            <a:srgbClr val="FFFF00"/>
          </a:solidFill>
          <a:ln w="9525">
            <a:solidFill>
              <a:schemeClr val="tx1"/>
            </a:solidFill>
            <a:miter lim="800000"/>
            <a:headEnd/>
            <a:tailEnd/>
          </a:ln>
          <a:effectLst/>
        </p:spPr>
        <p:txBody>
          <a:bodyPr>
            <a:spAutoFit/>
          </a:bodyPr>
          <a:lstStyle/>
          <a:p>
            <a:r>
              <a:rPr lang="en-US" sz="1600">
                <a:latin typeface="Comic Sans MS" pitchFamily="66" charset="0"/>
              </a:rPr>
              <a:t>The vector normal to the corresponding surface</a:t>
            </a:r>
          </a:p>
        </p:txBody>
      </p:sp>
      <p:sp>
        <p:nvSpPr>
          <p:cNvPr id="57361" name="Rectangle 17"/>
          <p:cNvSpPr>
            <a:spLocks noChangeArrowheads="1"/>
          </p:cNvSpPr>
          <p:nvPr/>
        </p:nvSpPr>
        <p:spPr bwMode="auto">
          <a:xfrm>
            <a:off x="2420938" y="6165850"/>
            <a:ext cx="6113462" cy="346075"/>
          </a:xfrm>
          <a:prstGeom prst="rect">
            <a:avLst/>
          </a:prstGeom>
          <a:solidFill>
            <a:schemeClr val="accent4">
              <a:lumMod val="40000"/>
              <a:lumOff val="60000"/>
            </a:schemeClr>
          </a:solidFill>
          <a:ln w="9525">
            <a:solidFill>
              <a:schemeClr val="tx1"/>
            </a:solidFill>
            <a:miter lim="800000"/>
            <a:headEnd/>
            <a:tailEnd/>
          </a:ln>
          <a:effectLst/>
        </p:spPr>
        <p:txBody>
          <a:bodyPr>
            <a:spAutoFit/>
          </a:bodyPr>
          <a:lstStyle/>
          <a:p>
            <a:r>
              <a:rPr lang="en-US" sz="1600" dirty="0">
                <a:latin typeface="Comic Sans MS" pitchFamily="66" charset="0"/>
              </a:rPr>
              <a:t>The direction of the force vector acting on that surface</a:t>
            </a:r>
          </a:p>
        </p:txBody>
      </p:sp>
      <p:sp>
        <p:nvSpPr>
          <p:cNvPr id="57380" name="Line 36"/>
          <p:cNvSpPr>
            <a:spLocks noChangeShapeType="1"/>
          </p:cNvSpPr>
          <p:nvPr/>
        </p:nvSpPr>
        <p:spPr bwMode="auto">
          <a:xfrm flipV="1">
            <a:off x="5621338" y="1625600"/>
            <a:ext cx="1693862" cy="1681163"/>
          </a:xfrm>
          <a:prstGeom prst="line">
            <a:avLst/>
          </a:prstGeom>
          <a:noFill/>
          <a:ln w="9525">
            <a:solidFill>
              <a:schemeClr val="tx1"/>
            </a:solidFill>
            <a:round/>
            <a:headEnd/>
            <a:tailEnd type="triangle" w="med" len="med"/>
          </a:ln>
          <a:effectLst/>
        </p:spPr>
        <p:txBody>
          <a:bodyPr/>
          <a:lstStyle/>
          <a:p>
            <a:endParaRPr lang="en-US"/>
          </a:p>
        </p:txBody>
      </p:sp>
      <p:sp>
        <p:nvSpPr>
          <p:cNvPr id="57381" name="Line 37"/>
          <p:cNvSpPr>
            <a:spLocks noChangeShapeType="1"/>
          </p:cNvSpPr>
          <p:nvPr/>
        </p:nvSpPr>
        <p:spPr bwMode="auto">
          <a:xfrm>
            <a:off x="5621338" y="3294063"/>
            <a:ext cx="3159125" cy="550862"/>
          </a:xfrm>
          <a:prstGeom prst="line">
            <a:avLst/>
          </a:prstGeom>
          <a:noFill/>
          <a:ln w="9525">
            <a:solidFill>
              <a:schemeClr val="tx1"/>
            </a:solidFill>
            <a:round/>
            <a:headEnd/>
            <a:tailEnd type="triangle" w="med" len="med"/>
          </a:ln>
          <a:effectLst/>
        </p:spPr>
        <p:txBody>
          <a:bodyPr/>
          <a:lstStyle/>
          <a:p>
            <a:endParaRPr lang="en-US"/>
          </a:p>
        </p:txBody>
      </p:sp>
      <p:sp>
        <p:nvSpPr>
          <p:cNvPr id="57382" name="Line 38"/>
          <p:cNvSpPr>
            <a:spLocks noChangeShapeType="1"/>
          </p:cNvSpPr>
          <p:nvPr/>
        </p:nvSpPr>
        <p:spPr bwMode="auto">
          <a:xfrm flipV="1">
            <a:off x="5621338" y="966788"/>
            <a:ext cx="0" cy="2312987"/>
          </a:xfrm>
          <a:prstGeom prst="line">
            <a:avLst/>
          </a:prstGeom>
          <a:noFill/>
          <a:ln w="9525">
            <a:solidFill>
              <a:schemeClr val="tx1"/>
            </a:solidFill>
            <a:round/>
            <a:headEnd/>
            <a:tailEnd type="triangle" w="med" len="med"/>
          </a:ln>
          <a:effectLst/>
        </p:spPr>
        <p:txBody>
          <a:bodyPr/>
          <a:lstStyle/>
          <a:p>
            <a:endParaRPr lang="en-US"/>
          </a:p>
        </p:txBody>
      </p:sp>
      <p:sp>
        <p:nvSpPr>
          <p:cNvPr id="57383" name="Line 39"/>
          <p:cNvSpPr>
            <a:spLocks noChangeShapeType="1"/>
          </p:cNvSpPr>
          <p:nvPr/>
        </p:nvSpPr>
        <p:spPr bwMode="auto">
          <a:xfrm>
            <a:off x="5607050" y="1814513"/>
            <a:ext cx="1022350" cy="523875"/>
          </a:xfrm>
          <a:prstGeom prst="line">
            <a:avLst/>
          </a:prstGeom>
          <a:noFill/>
          <a:ln w="28575">
            <a:solidFill>
              <a:schemeClr val="accent2"/>
            </a:solidFill>
            <a:round/>
            <a:headEnd/>
            <a:tailEnd/>
          </a:ln>
          <a:effectLst/>
        </p:spPr>
        <p:txBody>
          <a:bodyPr/>
          <a:lstStyle/>
          <a:p>
            <a:endParaRPr lang="en-US"/>
          </a:p>
        </p:txBody>
      </p:sp>
      <p:sp>
        <p:nvSpPr>
          <p:cNvPr id="57384" name="Line 40"/>
          <p:cNvSpPr>
            <a:spLocks noChangeShapeType="1"/>
          </p:cNvSpPr>
          <p:nvPr/>
        </p:nvSpPr>
        <p:spPr bwMode="auto">
          <a:xfrm>
            <a:off x="6615113" y="2325688"/>
            <a:ext cx="336550" cy="1196975"/>
          </a:xfrm>
          <a:prstGeom prst="line">
            <a:avLst/>
          </a:prstGeom>
          <a:noFill/>
          <a:ln w="28575">
            <a:solidFill>
              <a:schemeClr val="accent2"/>
            </a:solidFill>
            <a:round/>
            <a:headEnd/>
            <a:tailEnd/>
          </a:ln>
          <a:effectLst/>
        </p:spPr>
        <p:txBody>
          <a:bodyPr/>
          <a:lstStyle/>
          <a:p>
            <a:endParaRPr lang="en-US"/>
          </a:p>
        </p:txBody>
      </p:sp>
      <p:sp>
        <p:nvSpPr>
          <p:cNvPr id="57385" name="Line 41"/>
          <p:cNvSpPr>
            <a:spLocks noChangeShapeType="1"/>
          </p:cNvSpPr>
          <p:nvPr/>
        </p:nvSpPr>
        <p:spPr bwMode="auto">
          <a:xfrm flipH="1" flipV="1">
            <a:off x="5607050" y="1814513"/>
            <a:ext cx="1344613" cy="1708150"/>
          </a:xfrm>
          <a:prstGeom prst="line">
            <a:avLst/>
          </a:prstGeom>
          <a:noFill/>
          <a:ln w="28575">
            <a:solidFill>
              <a:schemeClr val="accent2"/>
            </a:solidFill>
            <a:round/>
            <a:headEnd/>
            <a:tailEnd/>
          </a:ln>
          <a:effectLst/>
        </p:spPr>
        <p:txBody>
          <a:bodyPr/>
          <a:lstStyle/>
          <a:p>
            <a:endParaRPr lang="en-US"/>
          </a:p>
        </p:txBody>
      </p:sp>
      <p:sp>
        <p:nvSpPr>
          <p:cNvPr id="57386" name="Line 42"/>
          <p:cNvSpPr>
            <a:spLocks noChangeShapeType="1"/>
          </p:cNvSpPr>
          <p:nvPr/>
        </p:nvSpPr>
        <p:spPr bwMode="auto">
          <a:xfrm flipH="1" flipV="1">
            <a:off x="5621338" y="3294063"/>
            <a:ext cx="1290637" cy="228600"/>
          </a:xfrm>
          <a:prstGeom prst="line">
            <a:avLst/>
          </a:prstGeom>
          <a:noFill/>
          <a:ln w="28575">
            <a:solidFill>
              <a:schemeClr val="accent2"/>
            </a:solidFill>
            <a:round/>
            <a:headEnd/>
            <a:tailEnd/>
          </a:ln>
          <a:effectLst/>
        </p:spPr>
        <p:txBody>
          <a:bodyPr/>
          <a:lstStyle/>
          <a:p>
            <a:endParaRPr lang="en-US"/>
          </a:p>
        </p:txBody>
      </p:sp>
      <p:sp>
        <p:nvSpPr>
          <p:cNvPr id="57387" name="Line 43"/>
          <p:cNvSpPr>
            <a:spLocks noChangeShapeType="1"/>
          </p:cNvSpPr>
          <p:nvPr/>
        </p:nvSpPr>
        <p:spPr bwMode="auto">
          <a:xfrm flipH="1" flipV="1">
            <a:off x="5634038" y="1841500"/>
            <a:ext cx="1587" cy="1450975"/>
          </a:xfrm>
          <a:prstGeom prst="line">
            <a:avLst/>
          </a:prstGeom>
          <a:noFill/>
          <a:ln w="28575">
            <a:solidFill>
              <a:schemeClr val="accent2"/>
            </a:solidFill>
            <a:round/>
            <a:headEnd/>
            <a:tailEnd/>
          </a:ln>
          <a:effectLst/>
        </p:spPr>
        <p:txBody>
          <a:bodyPr/>
          <a:lstStyle/>
          <a:p>
            <a:endParaRPr lang="en-US"/>
          </a:p>
        </p:txBody>
      </p:sp>
      <p:sp>
        <p:nvSpPr>
          <p:cNvPr id="57388" name="Line 44"/>
          <p:cNvSpPr>
            <a:spLocks noChangeShapeType="1"/>
          </p:cNvSpPr>
          <p:nvPr/>
        </p:nvSpPr>
        <p:spPr bwMode="auto">
          <a:xfrm flipV="1">
            <a:off x="5634038" y="2325688"/>
            <a:ext cx="981075" cy="968375"/>
          </a:xfrm>
          <a:prstGeom prst="line">
            <a:avLst/>
          </a:prstGeom>
          <a:noFill/>
          <a:ln w="28575">
            <a:solidFill>
              <a:schemeClr val="accent2"/>
            </a:solidFill>
            <a:round/>
            <a:headEnd/>
            <a:tailEnd/>
          </a:ln>
          <a:effectLst/>
        </p:spPr>
        <p:txBody>
          <a:bodyPr/>
          <a:lstStyle/>
          <a:p>
            <a:endParaRPr lang="en-US"/>
          </a:p>
        </p:txBody>
      </p:sp>
      <p:sp>
        <p:nvSpPr>
          <p:cNvPr id="57398" name="Freeform 54"/>
          <p:cNvSpPr>
            <a:spLocks/>
          </p:cNvSpPr>
          <p:nvPr/>
        </p:nvSpPr>
        <p:spPr bwMode="auto">
          <a:xfrm>
            <a:off x="5621338" y="1828800"/>
            <a:ext cx="1303337" cy="1681163"/>
          </a:xfrm>
          <a:custGeom>
            <a:avLst/>
            <a:gdLst/>
            <a:ahLst/>
            <a:cxnLst>
              <a:cxn ang="0">
                <a:pos x="0" y="923"/>
              </a:cxn>
              <a:cxn ang="0">
                <a:pos x="821" y="1059"/>
              </a:cxn>
              <a:cxn ang="0">
                <a:pos x="8" y="0"/>
              </a:cxn>
              <a:cxn ang="0">
                <a:pos x="0" y="923"/>
              </a:cxn>
            </a:cxnLst>
            <a:rect l="0" t="0" r="r" b="b"/>
            <a:pathLst>
              <a:path w="821" h="1059">
                <a:moveTo>
                  <a:pt x="0" y="923"/>
                </a:moveTo>
                <a:lnTo>
                  <a:pt x="821" y="1059"/>
                </a:lnTo>
                <a:lnTo>
                  <a:pt x="8" y="0"/>
                </a:lnTo>
                <a:lnTo>
                  <a:pt x="0" y="923"/>
                </a:lnTo>
                <a:close/>
              </a:path>
            </a:pathLst>
          </a:custGeom>
          <a:solidFill>
            <a:srgbClr val="0099FF"/>
          </a:solidFill>
          <a:ln w="9525">
            <a:solidFill>
              <a:schemeClr val="tx1"/>
            </a:solidFill>
            <a:round/>
            <a:headEnd/>
            <a:tailEnd/>
          </a:ln>
          <a:effectLst/>
        </p:spPr>
        <p:txBody>
          <a:bodyPr/>
          <a:lstStyle/>
          <a:p>
            <a:endParaRPr lang="en-US"/>
          </a:p>
        </p:txBody>
      </p:sp>
      <p:sp>
        <p:nvSpPr>
          <p:cNvPr id="57399" name="Line 55"/>
          <p:cNvSpPr>
            <a:spLocks noChangeShapeType="1"/>
          </p:cNvSpPr>
          <p:nvPr/>
        </p:nvSpPr>
        <p:spPr bwMode="auto">
          <a:xfrm>
            <a:off x="6010275" y="2851150"/>
            <a:ext cx="0" cy="361950"/>
          </a:xfrm>
          <a:prstGeom prst="line">
            <a:avLst/>
          </a:prstGeom>
          <a:noFill/>
          <a:ln w="9525">
            <a:solidFill>
              <a:schemeClr val="tx1"/>
            </a:solidFill>
            <a:round/>
            <a:headEnd/>
            <a:tailEnd type="triangle" w="med" len="med"/>
          </a:ln>
          <a:effectLst/>
        </p:spPr>
        <p:txBody>
          <a:bodyPr/>
          <a:lstStyle/>
          <a:p>
            <a:endParaRPr lang="en-US"/>
          </a:p>
        </p:txBody>
      </p:sp>
      <p:sp>
        <p:nvSpPr>
          <p:cNvPr id="57400" name="Line 56"/>
          <p:cNvSpPr>
            <a:spLocks noChangeShapeType="1"/>
          </p:cNvSpPr>
          <p:nvPr/>
        </p:nvSpPr>
        <p:spPr bwMode="auto">
          <a:xfrm flipH="1">
            <a:off x="5822950" y="2851150"/>
            <a:ext cx="187325" cy="187325"/>
          </a:xfrm>
          <a:prstGeom prst="line">
            <a:avLst/>
          </a:prstGeom>
          <a:noFill/>
          <a:ln w="9525">
            <a:solidFill>
              <a:schemeClr val="tx1"/>
            </a:solidFill>
            <a:round/>
            <a:headEnd/>
            <a:tailEnd type="triangle" w="med" len="med"/>
          </a:ln>
          <a:effectLst/>
        </p:spPr>
        <p:txBody>
          <a:bodyPr/>
          <a:lstStyle/>
          <a:p>
            <a:endParaRPr lang="en-US"/>
          </a:p>
        </p:txBody>
      </p:sp>
      <p:sp>
        <p:nvSpPr>
          <p:cNvPr id="57401" name="Line 57"/>
          <p:cNvSpPr>
            <a:spLocks noChangeShapeType="1"/>
          </p:cNvSpPr>
          <p:nvPr/>
        </p:nvSpPr>
        <p:spPr bwMode="auto">
          <a:xfrm>
            <a:off x="6010275" y="2851150"/>
            <a:ext cx="201613" cy="39688"/>
          </a:xfrm>
          <a:prstGeom prst="line">
            <a:avLst/>
          </a:prstGeom>
          <a:noFill/>
          <a:ln w="9525">
            <a:solidFill>
              <a:schemeClr val="tx1"/>
            </a:solidFill>
            <a:round/>
            <a:headEnd/>
            <a:tailEnd type="triangle" w="med" len="med"/>
          </a:ln>
          <a:effectLst/>
        </p:spPr>
        <p:txBody>
          <a:bodyPr/>
          <a:lstStyle/>
          <a:p>
            <a:endParaRPr lang="en-US"/>
          </a:p>
        </p:txBody>
      </p:sp>
      <p:sp>
        <p:nvSpPr>
          <p:cNvPr id="57402" name="Rectangle 58"/>
          <p:cNvSpPr>
            <a:spLocks noChangeArrowheads="1"/>
          </p:cNvSpPr>
          <p:nvPr/>
        </p:nvSpPr>
        <p:spPr bwMode="auto">
          <a:xfrm>
            <a:off x="5546725" y="2963863"/>
            <a:ext cx="431800" cy="336550"/>
          </a:xfrm>
          <a:prstGeom prst="rect">
            <a:avLst/>
          </a:prstGeom>
          <a:noFill/>
          <a:ln w="9525">
            <a:noFill/>
            <a:miter lim="800000"/>
            <a:headEnd/>
            <a:tailEnd/>
          </a:ln>
          <a:effectLst/>
        </p:spPr>
        <p:txBody>
          <a:bodyPr>
            <a:spAutoFit/>
          </a:bodyPr>
          <a:lstStyle/>
          <a:p>
            <a:r>
              <a:rPr lang="en-US" sz="1600">
                <a:latin typeface="Comic Sans MS" pitchFamily="66" charset="0"/>
              </a:rPr>
              <a:t>22</a:t>
            </a:r>
            <a:endParaRPr lang="de-DE" sz="1600">
              <a:latin typeface="Comic Sans MS" pitchFamily="66" charset="0"/>
            </a:endParaRPr>
          </a:p>
        </p:txBody>
      </p:sp>
      <p:sp>
        <p:nvSpPr>
          <p:cNvPr id="57403" name="Rectangle 59"/>
          <p:cNvSpPr>
            <a:spLocks noChangeArrowheads="1"/>
          </p:cNvSpPr>
          <p:nvPr/>
        </p:nvSpPr>
        <p:spPr bwMode="auto">
          <a:xfrm>
            <a:off x="5803900" y="3330575"/>
            <a:ext cx="431800" cy="336550"/>
          </a:xfrm>
          <a:prstGeom prst="rect">
            <a:avLst/>
          </a:prstGeom>
          <a:noFill/>
          <a:ln w="9525">
            <a:noFill/>
            <a:miter lim="800000"/>
            <a:headEnd/>
            <a:tailEnd/>
          </a:ln>
          <a:effectLst/>
        </p:spPr>
        <p:txBody>
          <a:bodyPr wrap="none">
            <a:spAutoFit/>
          </a:bodyPr>
          <a:lstStyle/>
          <a:p>
            <a:r>
              <a:rPr lang="en-US" sz="1600">
                <a:latin typeface="Comic Sans MS" pitchFamily="66" charset="0"/>
              </a:rPr>
              <a:t>23</a:t>
            </a:r>
            <a:endParaRPr lang="de-DE" sz="1600">
              <a:latin typeface="Comic Sans MS" pitchFamily="66" charset="0"/>
            </a:endParaRPr>
          </a:p>
        </p:txBody>
      </p:sp>
      <p:sp>
        <p:nvSpPr>
          <p:cNvPr id="57404" name="Rectangle 60"/>
          <p:cNvSpPr>
            <a:spLocks noChangeArrowheads="1"/>
          </p:cNvSpPr>
          <p:nvPr/>
        </p:nvSpPr>
        <p:spPr bwMode="auto">
          <a:xfrm>
            <a:off x="6173788" y="2836863"/>
            <a:ext cx="400050" cy="336550"/>
          </a:xfrm>
          <a:prstGeom prst="rect">
            <a:avLst/>
          </a:prstGeom>
          <a:noFill/>
          <a:ln w="9525">
            <a:noFill/>
            <a:miter lim="800000"/>
            <a:headEnd/>
            <a:tailEnd/>
          </a:ln>
          <a:effectLst/>
        </p:spPr>
        <p:txBody>
          <a:bodyPr wrap="none">
            <a:spAutoFit/>
          </a:bodyPr>
          <a:lstStyle/>
          <a:p>
            <a:r>
              <a:rPr lang="en-US" sz="1600">
                <a:latin typeface="Comic Sans MS" pitchFamily="66" charset="0"/>
              </a:rPr>
              <a:t>21</a:t>
            </a:r>
            <a:endParaRPr lang="de-DE" sz="1600">
              <a:latin typeface="Comic Sans MS" pitchFamily="66" charset="0"/>
            </a:endParaRPr>
          </a:p>
        </p:txBody>
      </p:sp>
      <p:sp>
        <p:nvSpPr>
          <p:cNvPr id="57405" name="Rectangle 61"/>
          <p:cNvSpPr>
            <a:spLocks noChangeArrowheads="1"/>
          </p:cNvSpPr>
          <p:nvPr/>
        </p:nvSpPr>
        <p:spPr bwMode="auto">
          <a:xfrm>
            <a:off x="8712200" y="3698875"/>
            <a:ext cx="276225" cy="336550"/>
          </a:xfrm>
          <a:prstGeom prst="rect">
            <a:avLst/>
          </a:prstGeom>
          <a:noFill/>
          <a:ln w="9525">
            <a:noFill/>
            <a:miter lim="800000"/>
            <a:headEnd/>
            <a:tailEnd/>
          </a:ln>
          <a:effectLst/>
        </p:spPr>
        <p:txBody>
          <a:bodyPr wrap="none">
            <a:spAutoFit/>
          </a:bodyPr>
          <a:lstStyle/>
          <a:p>
            <a:r>
              <a:rPr lang="en-US" sz="1600">
                <a:latin typeface="Comic Sans MS" pitchFamily="66" charset="0"/>
              </a:rPr>
              <a:t>1</a:t>
            </a:r>
            <a:endParaRPr lang="de-DE" sz="1600">
              <a:latin typeface="Comic Sans MS" pitchFamily="66" charset="0"/>
            </a:endParaRPr>
          </a:p>
        </p:txBody>
      </p:sp>
      <p:sp>
        <p:nvSpPr>
          <p:cNvPr id="57406" name="Rectangle 62"/>
          <p:cNvSpPr>
            <a:spLocks noChangeArrowheads="1"/>
          </p:cNvSpPr>
          <p:nvPr/>
        </p:nvSpPr>
        <p:spPr bwMode="auto">
          <a:xfrm>
            <a:off x="5489575" y="704850"/>
            <a:ext cx="307975" cy="336550"/>
          </a:xfrm>
          <a:prstGeom prst="rect">
            <a:avLst/>
          </a:prstGeom>
          <a:noFill/>
          <a:ln w="9525">
            <a:noFill/>
            <a:miter lim="800000"/>
            <a:headEnd/>
            <a:tailEnd/>
          </a:ln>
          <a:effectLst/>
        </p:spPr>
        <p:txBody>
          <a:bodyPr wrap="none">
            <a:spAutoFit/>
          </a:bodyPr>
          <a:lstStyle/>
          <a:p>
            <a:r>
              <a:rPr lang="en-US" sz="1600">
                <a:latin typeface="Comic Sans MS" pitchFamily="66" charset="0"/>
              </a:rPr>
              <a:t>3</a:t>
            </a:r>
            <a:endParaRPr lang="de-DE" sz="1600">
              <a:latin typeface="Comic Sans MS" pitchFamily="66" charset="0"/>
            </a:endParaRPr>
          </a:p>
        </p:txBody>
      </p:sp>
      <p:sp>
        <p:nvSpPr>
          <p:cNvPr id="57407" name="Rectangle 63"/>
          <p:cNvSpPr>
            <a:spLocks noChangeArrowheads="1"/>
          </p:cNvSpPr>
          <p:nvPr/>
        </p:nvSpPr>
        <p:spPr bwMode="auto">
          <a:xfrm>
            <a:off x="7294563" y="1246188"/>
            <a:ext cx="307975" cy="336550"/>
          </a:xfrm>
          <a:prstGeom prst="rect">
            <a:avLst/>
          </a:prstGeom>
          <a:noFill/>
          <a:ln w="9525">
            <a:noFill/>
            <a:miter lim="800000"/>
            <a:headEnd/>
            <a:tailEnd/>
          </a:ln>
          <a:effectLst/>
        </p:spPr>
        <p:txBody>
          <a:bodyPr wrap="none">
            <a:spAutoFit/>
          </a:bodyPr>
          <a:lstStyle/>
          <a:p>
            <a:r>
              <a:rPr lang="en-US" sz="1600">
                <a:latin typeface="Comic Sans MS" pitchFamily="66" charset="0"/>
              </a:rPr>
              <a:t>2</a:t>
            </a:r>
            <a:endParaRPr lang="de-DE" sz="1600">
              <a:latin typeface="Comic Sans MS" pitchFamily="66" charset="0"/>
            </a:endParaRPr>
          </a:p>
        </p:txBody>
      </p:sp>
      <p:graphicFrame>
        <p:nvGraphicFramePr>
          <p:cNvPr id="2062" name="Object 5"/>
          <p:cNvGraphicFramePr>
            <a:graphicFrameLocks noChangeAspect="1"/>
          </p:cNvGraphicFramePr>
          <p:nvPr/>
        </p:nvGraphicFramePr>
        <p:xfrm>
          <a:off x="4211638" y="3913127"/>
          <a:ext cx="2362200" cy="1541463"/>
        </p:xfrm>
        <a:graphic>
          <a:graphicData uri="http://schemas.openxmlformats.org/presentationml/2006/ole">
            <mc:AlternateContent xmlns:mc="http://schemas.openxmlformats.org/markup-compatibility/2006">
              <mc:Choice xmlns:v="urn:schemas-microsoft-com:vml" Requires="v">
                <p:oleObj name="Equation" r:id="rId7" imgW="1054080" imgH="711000" progId="Equation.3">
                  <p:embed/>
                </p:oleObj>
              </mc:Choice>
              <mc:Fallback>
                <p:oleObj name="Equation" r:id="rId7" imgW="1054080" imgH="711000" progId="Equation.3">
                  <p:embed/>
                  <p:pic>
                    <p:nvPicPr>
                      <p:cNvPr id="206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3913127"/>
                        <a:ext cx="2362200" cy="154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5">
            <a:extLst>
              <a:ext uri="{FF2B5EF4-FFF2-40B4-BE49-F238E27FC236}">
                <a16:creationId xmlns:a16="http://schemas.microsoft.com/office/drawing/2014/main" id="{A64EFF0C-60F9-4F1C-9B61-06BFDD8BA7D7}"/>
              </a:ext>
            </a:extLst>
          </p:cNvPr>
          <p:cNvGraphicFramePr>
            <a:graphicFrameLocks noChangeAspect="1"/>
          </p:cNvGraphicFramePr>
          <p:nvPr/>
        </p:nvGraphicFramePr>
        <p:xfrm>
          <a:off x="7119938" y="3941763"/>
          <a:ext cx="1708150" cy="1541462"/>
        </p:xfrm>
        <a:graphic>
          <a:graphicData uri="http://schemas.openxmlformats.org/presentationml/2006/ole">
            <mc:AlternateContent xmlns:mc="http://schemas.openxmlformats.org/markup-compatibility/2006">
              <mc:Choice xmlns:v="urn:schemas-microsoft-com:vml" Requires="v">
                <p:oleObj name="Equation" r:id="rId9" imgW="761760" imgH="711000" progId="Equation.3">
                  <p:embed/>
                </p:oleObj>
              </mc:Choice>
              <mc:Fallback>
                <p:oleObj name="Equation" r:id="rId9" imgW="761760" imgH="711000" progId="Equation.3">
                  <p:embed/>
                  <p:pic>
                    <p:nvPicPr>
                      <p:cNvPr id="33" name="Object 5">
                        <a:extLst>
                          <a:ext uri="{FF2B5EF4-FFF2-40B4-BE49-F238E27FC236}">
                            <a16:creationId xmlns:a16="http://schemas.microsoft.com/office/drawing/2014/main" id="{A64EFF0C-60F9-4F1C-9B61-06BFDD8BA7D7}"/>
                          </a:ext>
                        </a:extLst>
                      </p:cNvPr>
                      <p:cNvPicPr>
                        <a:picLocks noChangeAspect="1" noChangeArrowheads="1"/>
                      </p:cNvPicPr>
                      <p:nvPr/>
                    </p:nvPicPr>
                    <p:blipFill>
                      <a:blip r:embed="rId10"/>
                      <a:srcRect/>
                      <a:stretch>
                        <a:fillRect/>
                      </a:stretch>
                    </p:blipFill>
                    <p:spPr bwMode="auto">
                      <a:xfrm>
                        <a:off x="7119938" y="3941763"/>
                        <a:ext cx="1708150" cy="154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298341F4-BFA9-4719-A55B-A1DBB72E66F6}"/>
              </a:ext>
            </a:extLst>
          </p:cNvPr>
          <p:cNvSpPr/>
          <p:nvPr/>
        </p:nvSpPr>
        <p:spPr>
          <a:xfrm>
            <a:off x="7119938" y="3679432"/>
            <a:ext cx="1523046" cy="369332"/>
          </a:xfrm>
          <a:prstGeom prst="rect">
            <a:avLst/>
          </a:prstGeom>
        </p:spPr>
        <p:txBody>
          <a:bodyPr wrap="none">
            <a:spAutoFit/>
          </a:bodyPr>
          <a:lstStyle/>
          <a:p>
            <a:r>
              <a:rPr lang="en-US" i="1" dirty="0"/>
              <a:t>Voigt notation</a:t>
            </a:r>
            <a:endParaRPr lang="en-US" dirty="0"/>
          </a:p>
        </p:txBody>
      </p:sp>
    </p:spTree>
    <p:extLst>
      <p:ext uri="{BB962C8B-B14F-4D97-AF65-F5344CB8AC3E}">
        <p14:creationId xmlns:p14="http://schemas.microsoft.com/office/powerpoint/2010/main" val="3070413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anim calcmode="lin" valueType="num">
                                      <p:cBhvr additive="base">
                                        <p:cTn id="11" dur="500" fill="hold"/>
                                        <p:tgtEl>
                                          <p:spTgt spid="2062"/>
                                        </p:tgtEl>
                                        <p:attrNameLst>
                                          <p:attrName>ppt_x</p:attrName>
                                        </p:attrNameLst>
                                      </p:cBhvr>
                                      <p:tavLst>
                                        <p:tav tm="0">
                                          <p:val>
                                            <p:strVal val="0-#ppt_w/2"/>
                                          </p:val>
                                        </p:tav>
                                        <p:tav tm="100000">
                                          <p:val>
                                            <p:strVal val="#ppt_x"/>
                                          </p:val>
                                        </p:tav>
                                      </p:tavLst>
                                    </p:anim>
                                    <p:anim calcmode="lin" valueType="num">
                                      <p:cBhvr additive="base">
                                        <p:cTn id="12" dur="500" fill="hold"/>
                                        <p:tgtEl>
                                          <p:spTgt spid="2062"/>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51"/>
          <p:cNvSpPr>
            <a:spLocks noGrp="1" noChangeArrowheads="1"/>
          </p:cNvSpPr>
          <p:nvPr>
            <p:ph type="body" idx="1"/>
          </p:nvPr>
        </p:nvSpPr>
        <p:spPr>
          <a:xfrm>
            <a:off x="228600" y="762000"/>
            <a:ext cx="8915400" cy="6096000"/>
          </a:xfrm>
        </p:spPr>
        <p:txBody>
          <a:bodyPr>
            <a:normAutofit fontScale="92500"/>
          </a:bodyPr>
          <a:lstStyle/>
          <a:p>
            <a:r>
              <a:rPr lang="en-US" sz="2800" dirty="0"/>
              <a:t>In highly anisotropic materials, any one component of stress can cause </a:t>
            </a:r>
            <a:r>
              <a:rPr lang="en-US" sz="2800" dirty="0">
                <a:solidFill>
                  <a:srgbClr val="7030A0"/>
                </a:solidFill>
              </a:rPr>
              <a:t>strain </a:t>
            </a:r>
            <a:r>
              <a:rPr lang="el-GR" sz="2800" i="1" dirty="0">
                <a:solidFill>
                  <a:srgbClr val="7030A0"/>
                </a:solidFill>
                <a:latin typeface="Arial" panose="020B0604020202020204" pitchFamily="34" charset="0"/>
                <a:cs typeface="Arial" panose="020B0604020202020204" pitchFamily="34" charset="0"/>
              </a:rPr>
              <a:t>ε</a:t>
            </a:r>
            <a:r>
              <a:rPr lang="en-US" sz="2800" dirty="0"/>
              <a:t> in all six components.</a:t>
            </a:r>
          </a:p>
          <a:p>
            <a:r>
              <a:rPr lang="en-US" sz="2800" dirty="0"/>
              <a:t>For the generalized case, Hooke’s law may be expressed as:</a:t>
            </a:r>
          </a:p>
          <a:p>
            <a:endParaRPr lang="en-US" sz="2800" dirty="0"/>
          </a:p>
          <a:p>
            <a:pPr>
              <a:buFontTx/>
              <a:buNone/>
            </a:pPr>
            <a:endParaRPr lang="en-US" sz="2800" dirty="0"/>
          </a:p>
          <a:p>
            <a:pPr>
              <a:buFontTx/>
              <a:buNone/>
            </a:pPr>
            <a:r>
              <a:rPr lang="en-US" sz="2800" dirty="0"/>
              <a:t>where,</a:t>
            </a:r>
          </a:p>
          <a:p>
            <a:endParaRPr lang="en-US" sz="2800" dirty="0"/>
          </a:p>
          <a:p>
            <a:endParaRPr lang="en-US" sz="2800" dirty="0"/>
          </a:p>
          <a:p>
            <a:r>
              <a:rPr lang="en-US" sz="2800" dirty="0"/>
              <a:t>Both </a:t>
            </a:r>
            <a:r>
              <a:rPr lang="en-US" sz="2800" dirty="0" err="1"/>
              <a:t>S</a:t>
            </a:r>
            <a:r>
              <a:rPr lang="en-US" sz="2800" baseline="-12000" dirty="0" err="1"/>
              <a:t>ijkl</a:t>
            </a:r>
            <a:r>
              <a:rPr lang="en-US" sz="2800" dirty="0"/>
              <a:t> and </a:t>
            </a:r>
            <a:r>
              <a:rPr lang="en-US" sz="2800" dirty="0" err="1"/>
              <a:t>C</a:t>
            </a:r>
            <a:r>
              <a:rPr lang="en-US" sz="2800" baseline="-12000" dirty="0" err="1"/>
              <a:t>ijkl</a:t>
            </a:r>
            <a:r>
              <a:rPr lang="en-US" sz="2800" dirty="0"/>
              <a:t> are fourth-rank tensor quantities.</a:t>
            </a:r>
          </a:p>
          <a:p>
            <a:r>
              <a:rPr lang="en-US" sz="2800" dirty="0"/>
              <a:t>Expansion of either equations above will produce</a:t>
            </a:r>
            <a:r>
              <a:rPr lang="en-US" sz="2800" b="1" dirty="0"/>
              <a:t> nine (9) equations</a:t>
            </a:r>
            <a:r>
              <a:rPr lang="en-US" sz="2800" dirty="0"/>
              <a:t>, each with </a:t>
            </a:r>
            <a:r>
              <a:rPr lang="en-US" sz="2800" b="1" dirty="0"/>
              <a:t>nine (9) terms</a:t>
            </a:r>
            <a:r>
              <a:rPr lang="en-US" sz="2800" dirty="0"/>
              <a:t>, leading to </a:t>
            </a:r>
            <a:r>
              <a:rPr lang="en-US" sz="2800" b="1" dirty="0"/>
              <a:t>81 constants</a:t>
            </a:r>
            <a:r>
              <a:rPr lang="en-US" sz="2800" dirty="0"/>
              <a:t> in all.</a:t>
            </a:r>
          </a:p>
          <a:p>
            <a:r>
              <a:rPr lang="en-US" sz="2800" dirty="0"/>
              <a:t>Both </a:t>
            </a:r>
            <a:r>
              <a:rPr lang="en-US" sz="2800" dirty="0">
                <a:sym typeface="Symbol" pitchFamily="18" charset="2"/>
              </a:rPr>
              <a:t></a:t>
            </a:r>
            <a:r>
              <a:rPr lang="en-US" sz="2800" baseline="-12000" dirty="0" err="1">
                <a:sym typeface="Symbol" pitchFamily="18" charset="2"/>
              </a:rPr>
              <a:t>ij</a:t>
            </a:r>
            <a:r>
              <a:rPr lang="en-US" sz="2800" dirty="0">
                <a:sym typeface="Symbol" pitchFamily="18" charset="2"/>
              </a:rPr>
              <a:t> and </a:t>
            </a:r>
            <a:r>
              <a:rPr lang="en-US" sz="2800" dirty="0">
                <a:latin typeface="Comic Sans MS" pitchFamily="66" charset="0"/>
                <a:sym typeface="Symbol" panose="05050102010706020507" pitchFamily="18" charset="2"/>
              </a:rPr>
              <a:t></a:t>
            </a:r>
            <a:r>
              <a:rPr lang="en-US" sz="2800" baseline="-12000" dirty="0" err="1">
                <a:sym typeface="Symbol" pitchFamily="18" charset="2"/>
              </a:rPr>
              <a:t>ij</a:t>
            </a:r>
            <a:r>
              <a:rPr lang="en-US" sz="2800" dirty="0">
                <a:sym typeface="Symbol" pitchFamily="18" charset="2"/>
              </a:rPr>
              <a:t> are symmetric tensors (off diagonal </a:t>
            </a:r>
            <a:r>
              <a:rPr lang="en-US" sz="2800" dirty="0" err="1">
                <a:sym typeface="Symbol" pitchFamily="18" charset="2"/>
              </a:rPr>
              <a:t>ij</a:t>
            </a:r>
            <a:r>
              <a:rPr lang="en-US" sz="2800" dirty="0">
                <a:sym typeface="Symbol" pitchFamily="18" charset="2"/>
              </a:rPr>
              <a:t>=ji)</a:t>
            </a:r>
            <a:endParaRPr lang="en-US" sz="2800" dirty="0"/>
          </a:p>
          <a:p>
            <a:endParaRPr lang="en-US" sz="2800" dirty="0"/>
          </a:p>
        </p:txBody>
      </p:sp>
      <mc:AlternateContent xmlns:mc="http://schemas.openxmlformats.org/markup-compatibility/2006" xmlns:a14="http://schemas.microsoft.com/office/drawing/2010/main">
        <mc:Choice Requires="a14">
          <p:sp>
            <p:nvSpPr>
              <p:cNvPr id="39940" name="Object 2052"/>
              <p:cNvSpPr txBox="1"/>
              <p:nvPr/>
            </p:nvSpPr>
            <p:spPr bwMode="auto">
              <a:xfrm>
                <a:off x="2514600" y="2209800"/>
                <a:ext cx="1981200" cy="113030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𝑖𝑗</m:t>
                          </m:r>
                        </m:sub>
                      </m:sSub>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𝑗</m:t>
                          </m:r>
                        </m:sub>
                      </m:sSub>
                    </m:oMath>
                    <m:oMath xmlns:m="http://schemas.openxmlformats.org/officeDocument/2006/math">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𝑆</m:t>
                          </m:r>
                        </m:e>
                        <m:sub>
                          <m:r>
                            <a:rPr lang="en-US" sz="2800" i="1">
                              <a:solidFill>
                                <a:srgbClr val="000000"/>
                              </a:solidFill>
                              <a:latin typeface="Cambria Math" panose="02040503050406030204" pitchFamily="18" charset="0"/>
                            </a:rPr>
                            <m:t>𝑖𝑗</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𝑗</m:t>
                          </m:r>
                        </m:sub>
                      </m:sSub>
                    </m:oMath>
                  </m:oMathPara>
                </a14:m>
                <a:endParaRPr lang="en-US" sz="2800" dirty="0"/>
              </a:p>
            </p:txBody>
          </p:sp>
        </mc:Choice>
        <mc:Fallback xmlns="">
          <p:sp>
            <p:nvSpPr>
              <p:cNvPr id="39940" name="Object 2052"/>
              <p:cNvSpPr txBox="1">
                <a:spLocks noRot="1" noChangeAspect="1" noMove="1" noResize="1" noEditPoints="1" noAdjustHandles="1" noChangeArrowheads="1" noChangeShapeType="1" noTextEdit="1"/>
              </p:cNvSpPr>
              <p:nvPr/>
            </p:nvSpPr>
            <p:spPr bwMode="auto">
              <a:xfrm>
                <a:off x="2514600" y="2209800"/>
                <a:ext cx="1981200" cy="1130300"/>
              </a:xfrm>
              <a:prstGeom prst="rect">
                <a:avLst/>
              </a:prstGeom>
              <a:blipFill>
                <a:blip r:embed="rId4"/>
                <a:stretch>
                  <a:fillRect/>
                </a:stretch>
              </a:blipFill>
              <a:extLst/>
            </p:spPr>
            <p:txBody>
              <a:bodyPr/>
              <a:lstStyle/>
              <a:p>
                <a:r>
                  <a:rPr lang="en-US">
                    <a:noFill/>
                  </a:rPr>
                  <a:t> </a:t>
                </a:r>
              </a:p>
            </p:txBody>
          </p:sp>
        </mc:Fallback>
      </mc:AlternateContent>
      <p:graphicFrame>
        <p:nvGraphicFramePr>
          <p:cNvPr id="39941" name="Object 2053"/>
          <p:cNvGraphicFramePr>
            <a:graphicFrameLocks noChangeAspect="1"/>
          </p:cNvGraphicFramePr>
          <p:nvPr/>
        </p:nvGraphicFramePr>
        <p:xfrm>
          <a:off x="1495425" y="3505200"/>
          <a:ext cx="5286375" cy="947738"/>
        </p:xfrm>
        <a:graphic>
          <a:graphicData uri="http://schemas.openxmlformats.org/presentationml/2006/ole">
            <mc:AlternateContent xmlns:mc="http://schemas.openxmlformats.org/markup-compatibility/2006">
              <mc:Choice xmlns:v="urn:schemas-microsoft-com:vml" Requires="v">
                <p:oleObj name="Equation" r:id="rId5" imgW="4559040" imgH="812520" progId="Equation.3">
                  <p:embed/>
                </p:oleObj>
              </mc:Choice>
              <mc:Fallback>
                <p:oleObj name="Equation" r:id="rId5" imgW="4559040" imgH="812520" progId="Equation.3">
                  <p:embed/>
                  <p:pic>
                    <p:nvPicPr>
                      <p:cNvPr id="39941" name="Object 20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425" y="3505200"/>
                        <a:ext cx="5286375"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Text Box 2054"/>
          <p:cNvSpPr txBox="1">
            <a:spLocks noChangeArrowheads="1"/>
          </p:cNvSpPr>
          <p:nvPr/>
        </p:nvSpPr>
        <p:spPr bwMode="auto">
          <a:xfrm>
            <a:off x="7543800" y="2743200"/>
            <a:ext cx="990600" cy="457200"/>
          </a:xfrm>
          <a:prstGeom prst="rect">
            <a:avLst/>
          </a:prstGeom>
          <a:noFill/>
          <a:ln w="9525">
            <a:noFill/>
            <a:miter lim="800000"/>
            <a:headEnd/>
            <a:tailEnd/>
          </a:ln>
          <a:effectLst/>
        </p:spPr>
        <p:txBody>
          <a:bodyPr>
            <a:spAutoFit/>
          </a:bodyPr>
          <a:lstStyle/>
          <a:p>
            <a:pPr>
              <a:spcBef>
                <a:spcPct val="50000"/>
              </a:spcBef>
            </a:pPr>
            <a:r>
              <a:rPr lang="en-US"/>
              <a:t>(7-2)</a:t>
            </a:r>
          </a:p>
        </p:txBody>
      </p:sp>
      <p:sp>
        <p:nvSpPr>
          <p:cNvPr id="39943" name="Text Box 2055"/>
          <p:cNvSpPr txBox="1">
            <a:spLocks noChangeArrowheads="1"/>
          </p:cNvSpPr>
          <p:nvPr/>
        </p:nvSpPr>
        <p:spPr bwMode="auto">
          <a:xfrm>
            <a:off x="7543800" y="2209800"/>
            <a:ext cx="990600" cy="457200"/>
          </a:xfrm>
          <a:prstGeom prst="rect">
            <a:avLst/>
          </a:prstGeom>
          <a:noFill/>
          <a:ln w="9525">
            <a:noFill/>
            <a:miter lim="800000"/>
            <a:headEnd/>
            <a:tailEnd/>
          </a:ln>
          <a:effectLst/>
        </p:spPr>
        <p:txBody>
          <a:bodyPr>
            <a:spAutoFit/>
          </a:bodyPr>
          <a:lstStyle/>
          <a:p>
            <a:pPr>
              <a:spcBef>
                <a:spcPct val="50000"/>
              </a:spcBef>
            </a:pPr>
            <a:r>
              <a:rPr lang="en-US" dirty="0"/>
              <a:t>(7-1)</a:t>
            </a:r>
          </a:p>
        </p:txBody>
      </p:sp>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6184" y="2207419"/>
            <a:ext cx="2261616" cy="21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85742" y="3946815"/>
            <a:ext cx="2209800" cy="646331"/>
          </a:xfrm>
          <a:prstGeom prst="rect">
            <a:avLst/>
          </a:prstGeom>
          <a:noFill/>
        </p:spPr>
        <p:txBody>
          <a:bodyPr wrap="square" rtlCol="0">
            <a:spAutoFit/>
          </a:bodyPr>
          <a:lstStyle/>
          <a:p>
            <a:pPr algn="ctr"/>
            <a:r>
              <a:rPr lang="en-US" dirty="0">
                <a:solidFill>
                  <a:srgbClr val="FF0000"/>
                </a:solidFill>
              </a:rPr>
              <a:t>Yes counterintuitive letters!</a:t>
            </a:r>
          </a:p>
        </p:txBody>
      </p:sp>
      <p:sp>
        <p:nvSpPr>
          <p:cNvPr id="4" name="TextBox 3">
            <a:extLst>
              <a:ext uri="{FF2B5EF4-FFF2-40B4-BE49-F238E27FC236}">
                <a16:creationId xmlns:a16="http://schemas.microsoft.com/office/drawing/2014/main" id="{9F953293-B907-4DEE-80E8-FA93716E6F89}"/>
              </a:ext>
            </a:extLst>
          </p:cNvPr>
          <p:cNvSpPr txBox="1"/>
          <p:nvPr/>
        </p:nvSpPr>
        <p:spPr>
          <a:xfrm>
            <a:off x="152400" y="89302"/>
            <a:ext cx="8991600" cy="584775"/>
          </a:xfrm>
          <a:prstGeom prst="rect">
            <a:avLst/>
          </a:prstGeom>
          <a:noFill/>
        </p:spPr>
        <p:txBody>
          <a:bodyPr wrap="square" rtlCol="0">
            <a:spAutoFit/>
          </a:bodyPr>
          <a:lstStyle/>
          <a:p>
            <a:pPr algn="ctr"/>
            <a:r>
              <a:rPr lang="en-US" sz="3200" dirty="0"/>
              <a:t>Compliance and Stiffness Constants</a:t>
            </a:r>
          </a:p>
        </p:txBody>
      </p:sp>
    </p:spTree>
    <p:extLst>
      <p:ext uri="{BB962C8B-B14F-4D97-AF65-F5344CB8AC3E}">
        <p14:creationId xmlns:p14="http://schemas.microsoft.com/office/powerpoint/2010/main" val="16824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P spid="39940" grpId="0"/>
      <p:bldP spid="39942" grpId="0" uiExpand="1"/>
      <p:bldP spid="39943" grpId="0" uiExpand="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304800" y="609600"/>
            <a:ext cx="8534400" cy="5105400"/>
          </a:xfrm>
        </p:spPr>
        <p:txBody>
          <a:bodyPr/>
          <a:lstStyle/>
          <a:p>
            <a:r>
              <a:rPr lang="en-US"/>
              <a:t>The direct consequence of the symmetry in the stress and strain tensors is that only </a:t>
            </a:r>
            <a:r>
              <a:rPr lang="en-US" b="1"/>
              <a:t>36</a:t>
            </a:r>
            <a:r>
              <a:rPr lang="en-US"/>
              <a:t> components of the </a:t>
            </a:r>
            <a:r>
              <a:rPr lang="en-US" b="1"/>
              <a:t>compliance tensor</a:t>
            </a:r>
            <a:r>
              <a:rPr lang="en-US"/>
              <a:t> are </a:t>
            </a:r>
            <a:r>
              <a:rPr lang="en-US" b="1"/>
              <a:t>independent</a:t>
            </a:r>
            <a:r>
              <a:rPr lang="en-US"/>
              <a:t> and </a:t>
            </a:r>
            <a:r>
              <a:rPr lang="en-US" b="1"/>
              <a:t>distinct</a:t>
            </a:r>
            <a:r>
              <a:rPr lang="en-US"/>
              <a:t> terms.</a:t>
            </a:r>
          </a:p>
          <a:p>
            <a:endParaRPr lang="en-US"/>
          </a:p>
          <a:p>
            <a:r>
              <a:rPr lang="en-US"/>
              <a:t>Similarly, only </a:t>
            </a:r>
            <a:r>
              <a:rPr lang="en-US" b="1"/>
              <a:t>36</a:t>
            </a:r>
            <a:r>
              <a:rPr lang="en-US"/>
              <a:t> components of the </a:t>
            </a:r>
            <a:r>
              <a:rPr lang="en-US" b="1"/>
              <a:t>stiffness</a:t>
            </a:r>
            <a:r>
              <a:rPr lang="en-US"/>
              <a:t> </a:t>
            </a:r>
            <a:r>
              <a:rPr lang="en-US" b="1"/>
              <a:t>tensor </a:t>
            </a:r>
            <a:r>
              <a:rPr lang="en-US"/>
              <a:t>are independent and distinct terms.</a:t>
            </a:r>
          </a:p>
          <a:p>
            <a:endParaRPr lang="en-US" sz="2800"/>
          </a:p>
        </p:txBody>
      </p:sp>
      <mc:AlternateContent xmlns:mc="http://schemas.openxmlformats.org/markup-compatibility/2006" xmlns:a14="http://schemas.microsoft.com/office/drawing/2010/main">
        <mc:Choice Requires="a14">
          <p:sp>
            <p:nvSpPr>
              <p:cNvPr id="314370" name="Object 2"/>
              <p:cNvSpPr txBox="1"/>
              <p:nvPr/>
            </p:nvSpPr>
            <p:spPr bwMode="auto">
              <a:xfrm>
                <a:off x="2895600" y="4495800"/>
                <a:ext cx="4038600" cy="224155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5400" i="1">
                              <a:solidFill>
                                <a:srgbClr val="000000"/>
                              </a:solidFill>
                              <a:latin typeface="Cambria Math" panose="02040503050406030204" pitchFamily="18" charset="0"/>
                            </a:rPr>
                          </m:ctrlPr>
                        </m:sSubPr>
                        <m:e>
                          <m:r>
                            <a:rPr lang="en-US" sz="5400" i="1">
                              <a:solidFill>
                                <a:srgbClr val="000000"/>
                              </a:solidFill>
                              <a:latin typeface="Cambria Math" panose="02040503050406030204" pitchFamily="18" charset="0"/>
                            </a:rPr>
                            <m:t>𝜎</m:t>
                          </m:r>
                        </m:e>
                        <m:sub>
                          <m:r>
                            <a:rPr lang="en-US" sz="5400" i="1">
                              <a:solidFill>
                                <a:srgbClr val="000000"/>
                              </a:solidFill>
                              <a:latin typeface="Cambria Math" panose="02040503050406030204" pitchFamily="18" charset="0"/>
                            </a:rPr>
                            <m:t>𝑖</m:t>
                          </m:r>
                        </m:sub>
                      </m:sSub>
                      <m:r>
                        <a:rPr lang="en-US" sz="5400" i="1">
                          <a:solidFill>
                            <a:srgbClr val="000000"/>
                          </a:solidFill>
                          <a:latin typeface="Cambria Math" panose="02040503050406030204" pitchFamily="18" charset="0"/>
                        </a:rPr>
                        <m:t>=</m:t>
                      </m:r>
                      <m:sSub>
                        <m:sSubPr>
                          <m:ctrlPr>
                            <a:rPr lang="en-US" sz="5400" i="1">
                              <a:solidFill>
                                <a:srgbClr val="000000"/>
                              </a:solidFill>
                              <a:latin typeface="Cambria Math" panose="02040503050406030204" pitchFamily="18" charset="0"/>
                            </a:rPr>
                          </m:ctrlPr>
                        </m:sSubPr>
                        <m:e>
                          <m:r>
                            <a:rPr lang="en-US" sz="5400" i="1">
                              <a:solidFill>
                                <a:srgbClr val="000000"/>
                              </a:solidFill>
                              <a:latin typeface="Cambria Math" panose="02040503050406030204" pitchFamily="18" charset="0"/>
                            </a:rPr>
                            <m:t>𝐶</m:t>
                          </m:r>
                        </m:e>
                        <m:sub>
                          <m:r>
                            <a:rPr lang="en-US" sz="5400" i="1">
                              <a:solidFill>
                                <a:srgbClr val="000000"/>
                              </a:solidFill>
                              <a:latin typeface="Cambria Math" panose="02040503050406030204" pitchFamily="18" charset="0"/>
                            </a:rPr>
                            <m:t>𝑖𝑗</m:t>
                          </m:r>
                        </m:sub>
                      </m:sSub>
                      <m:sSub>
                        <m:sSubPr>
                          <m:ctrlPr>
                            <a:rPr lang="en-US" sz="5400" i="1">
                              <a:solidFill>
                                <a:srgbClr val="000000"/>
                              </a:solidFill>
                              <a:latin typeface="Cambria Math" panose="02040503050406030204" pitchFamily="18" charset="0"/>
                            </a:rPr>
                          </m:ctrlPr>
                        </m:sSubPr>
                        <m:e>
                          <m:r>
                            <m:rPr>
                              <m:nor/>
                            </m:rPr>
                            <a:rPr lang="en-US" sz="5400" dirty="0">
                              <a:latin typeface="Comic Sans MS" pitchFamily="66" charset="0"/>
                              <a:sym typeface="Symbol" panose="05050102010706020507" pitchFamily="18" charset="2"/>
                            </a:rPr>
                            <m:t></m:t>
                          </m:r>
                        </m:e>
                        <m:sub>
                          <m:r>
                            <a:rPr lang="en-US" sz="5400" i="1">
                              <a:solidFill>
                                <a:srgbClr val="000000"/>
                              </a:solidFill>
                              <a:latin typeface="Cambria Math" panose="02040503050406030204" pitchFamily="18" charset="0"/>
                            </a:rPr>
                            <m:t>𝑗</m:t>
                          </m:r>
                        </m:sub>
                      </m:sSub>
                    </m:oMath>
                    <m:oMath xmlns:m="http://schemas.openxmlformats.org/officeDocument/2006/math">
                      <m:sSub>
                        <m:sSubPr>
                          <m:ctrlPr>
                            <a:rPr lang="en-US" sz="5400" i="1">
                              <a:solidFill>
                                <a:srgbClr val="000000"/>
                              </a:solidFill>
                              <a:latin typeface="Cambria Math" panose="02040503050406030204" pitchFamily="18" charset="0"/>
                            </a:rPr>
                          </m:ctrlPr>
                        </m:sSubPr>
                        <m:e>
                          <m:r>
                            <m:rPr>
                              <m:nor/>
                            </m:rPr>
                            <a:rPr lang="en-US" sz="5400" dirty="0">
                              <a:latin typeface="Comic Sans MS" pitchFamily="66" charset="0"/>
                              <a:sym typeface="Symbol" panose="05050102010706020507" pitchFamily="18" charset="2"/>
                            </a:rPr>
                            <m:t></m:t>
                          </m:r>
                        </m:e>
                        <m:sub>
                          <m:r>
                            <a:rPr lang="en-US" sz="5400" i="1">
                              <a:solidFill>
                                <a:srgbClr val="000000"/>
                              </a:solidFill>
                              <a:latin typeface="Cambria Math" panose="02040503050406030204" pitchFamily="18" charset="0"/>
                            </a:rPr>
                            <m:t>𝑖</m:t>
                          </m:r>
                        </m:sub>
                      </m:sSub>
                      <m:r>
                        <a:rPr lang="en-US" sz="5400" i="1">
                          <a:solidFill>
                            <a:srgbClr val="000000"/>
                          </a:solidFill>
                          <a:latin typeface="Cambria Math" panose="02040503050406030204" pitchFamily="18" charset="0"/>
                        </a:rPr>
                        <m:t>=</m:t>
                      </m:r>
                      <m:sSub>
                        <m:sSubPr>
                          <m:ctrlPr>
                            <a:rPr lang="en-US" sz="5400" i="1">
                              <a:solidFill>
                                <a:srgbClr val="000000"/>
                              </a:solidFill>
                              <a:latin typeface="Cambria Math" panose="02040503050406030204" pitchFamily="18" charset="0"/>
                            </a:rPr>
                          </m:ctrlPr>
                        </m:sSubPr>
                        <m:e>
                          <m:r>
                            <a:rPr lang="en-US" sz="5400" i="1">
                              <a:solidFill>
                                <a:srgbClr val="000000"/>
                              </a:solidFill>
                              <a:latin typeface="Cambria Math" panose="02040503050406030204" pitchFamily="18" charset="0"/>
                            </a:rPr>
                            <m:t>𝑆</m:t>
                          </m:r>
                        </m:e>
                        <m:sub>
                          <m:r>
                            <a:rPr lang="en-US" sz="5400" i="1">
                              <a:solidFill>
                                <a:srgbClr val="000000"/>
                              </a:solidFill>
                              <a:latin typeface="Cambria Math" panose="02040503050406030204" pitchFamily="18" charset="0"/>
                            </a:rPr>
                            <m:t>𝑖𝑗</m:t>
                          </m:r>
                        </m:sub>
                      </m:sSub>
                      <m:sSub>
                        <m:sSubPr>
                          <m:ctrlPr>
                            <a:rPr lang="en-US" sz="5400" i="1">
                              <a:solidFill>
                                <a:srgbClr val="000000"/>
                              </a:solidFill>
                              <a:latin typeface="Cambria Math" panose="02040503050406030204" pitchFamily="18" charset="0"/>
                            </a:rPr>
                          </m:ctrlPr>
                        </m:sSubPr>
                        <m:e>
                          <m:r>
                            <a:rPr lang="en-US" sz="5400" i="1">
                              <a:solidFill>
                                <a:srgbClr val="000000"/>
                              </a:solidFill>
                              <a:latin typeface="Cambria Math" panose="02040503050406030204" pitchFamily="18" charset="0"/>
                            </a:rPr>
                            <m:t>𝜎</m:t>
                          </m:r>
                        </m:e>
                        <m:sub>
                          <m:r>
                            <a:rPr lang="en-US" sz="5400" i="1">
                              <a:solidFill>
                                <a:srgbClr val="000000"/>
                              </a:solidFill>
                              <a:latin typeface="Cambria Math" panose="02040503050406030204" pitchFamily="18" charset="0"/>
                            </a:rPr>
                            <m:t>𝑗</m:t>
                          </m:r>
                        </m:sub>
                      </m:sSub>
                    </m:oMath>
                  </m:oMathPara>
                </a14:m>
                <a:endParaRPr lang="en-US" sz="5400" dirty="0"/>
              </a:p>
            </p:txBody>
          </p:sp>
        </mc:Choice>
        <mc:Fallback xmlns="">
          <p:sp>
            <p:nvSpPr>
              <p:cNvPr id="314370" name="Object 2"/>
              <p:cNvSpPr txBox="1">
                <a:spLocks noRot="1" noChangeAspect="1" noMove="1" noResize="1" noEditPoints="1" noAdjustHandles="1" noChangeArrowheads="1" noChangeShapeType="1" noTextEdit="1"/>
              </p:cNvSpPr>
              <p:nvPr/>
            </p:nvSpPr>
            <p:spPr bwMode="auto">
              <a:xfrm>
                <a:off x="2895600" y="4495800"/>
                <a:ext cx="4038600" cy="2241550"/>
              </a:xfrm>
              <a:prstGeom prst="rect">
                <a:avLst/>
              </a:prstGeom>
              <a:blipFill>
                <a:blip r:embed="rId2"/>
                <a:stretch>
                  <a:fillRect/>
                </a:stretch>
              </a:blipFill>
              <a:extLst/>
            </p:spPr>
            <p:txBody>
              <a:bodyPr/>
              <a:lstStyle/>
              <a:p>
                <a:r>
                  <a:rPr lang="en-US">
                    <a:noFill/>
                  </a:rPr>
                  <a:t> </a:t>
                </a:r>
              </a:p>
            </p:txBody>
          </p:sp>
        </mc:Fallback>
      </mc:AlternateContent>
    </p:spTree>
    <p:extLst>
      <p:ext uri="{BB962C8B-B14F-4D97-AF65-F5344CB8AC3E}">
        <p14:creationId xmlns:p14="http://schemas.microsoft.com/office/powerpoint/2010/main" val="1194351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1BAD-0D06-45E7-8E25-51EC1246E66E}"/>
              </a:ext>
            </a:extLst>
          </p:cNvPr>
          <p:cNvSpPr>
            <a:spLocks noGrp="1"/>
          </p:cNvSpPr>
          <p:nvPr>
            <p:ph type="title"/>
          </p:nvPr>
        </p:nvSpPr>
        <p:spPr>
          <a:xfrm>
            <a:off x="0" y="-5862"/>
            <a:ext cx="9144000" cy="1143000"/>
          </a:xfrm>
        </p:spPr>
        <p:txBody>
          <a:bodyPr>
            <a:noAutofit/>
          </a:bodyPr>
          <a:lstStyle/>
          <a:p>
            <a:r>
              <a:rPr lang="en-US" sz="3600" dirty="0"/>
              <a:t>Hooke’s law states proportional if small stress</a:t>
            </a:r>
          </a:p>
        </p:txBody>
      </p:sp>
      <p:pic>
        <p:nvPicPr>
          <p:cNvPr id="3" name="Picture 2">
            <a:extLst>
              <a:ext uri="{FF2B5EF4-FFF2-40B4-BE49-F238E27FC236}">
                <a16:creationId xmlns:a16="http://schemas.microsoft.com/office/drawing/2014/main" id="{0A148D2B-BC9B-44E0-A0D3-7DBE680B2DB9}"/>
              </a:ext>
            </a:extLst>
          </p:cNvPr>
          <p:cNvPicPr>
            <a:picLocks noChangeAspect="1"/>
          </p:cNvPicPr>
          <p:nvPr/>
        </p:nvPicPr>
        <p:blipFill>
          <a:blip r:embed="rId3"/>
          <a:stretch>
            <a:fillRect/>
          </a:stretch>
        </p:blipFill>
        <p:spPr>
          <a:xfrm>
            <a:off x="152401" y="1148861"/>
            <a:ext cx="5550540" cy="5690554"/>
          </a:xfrm>
          <a:prstGeom prst="rect">
            <a:avLst/>
          </a:prstGeom>
        </p:spPr>
      </p:pic>
      <p:pic>
        <p:nvPicPr>
          <p:cNvPr id="4" name="Picture 3">
            <a:extLst>
              <a:ext uri="{FF2B5EF4-FFF2-40B4-BE49-F238E27FC236}">
                <a16:creationId xmlns:a16="http://schemas.microsoft.com/office/drawing/2014/main" id="{D51D3321-79E0-4724-82BB-DD810C992C2F}"/>
              </a:ext>
            </a:extLst>
          </p:cNvPr>
          <p:cNvPicPr>
            <a:picLocks noChangeAspect="1"/>
          </p:cNvPicPr>
          <p:nvPr/>
        </p:nvPicPr>
        <p:blipFill>
          <a:blip r:embed="rId4"/>
          <a:stretch>
            <a:fillRect/>
          </a:stretch>
        </p:blipFill>
        <p:spPr>
          <a:xfrm>
            <a:off x="6110470" y="4568482"/>
            <a:ext cx="3027668" cy="2289518"/>
          </a:xfrm>
          <a:prstGeom prst="rect">
            <a:avLst/>
          </a:prstGeom>
        </p:spPr>
      </p:pic>
      <p:sp>
        <p:nvSpPr>
          <p:cNvPr id="6" name="TextBox 5">
            <a:extLst>
              <a:ext uri="{FF2B5EF4-FFF2-40B4-BE49-F238E27FC236}">
                <a16:creationId xmlns:a16="http://schemas.microsoft.com/office/drawing/2014/main" id="{2653E02E-0B1D-4ACD-A8F5-603237690756}"/>
              </a:ext>
            </a:extLst>
          </p:cNvPr>
          <p:cNvSpPr txBox="1"/>
          <p:nvPr/>
        </p:nvSpPr>
        <p:spPr>
          <a:xfrm>
            <a:off x="5621215" y="2216172"/>
            <a:ext cx="3499338" cy="2308324"/>
          </a:xfrm>
          <a:prstGeom prst="rect">
            <a:avLst/>
          </a:prstGeom>
          <a:noFill/>
        </p:spPr>
        <p:txBody>
          <a:bodyPr wrap="square" rtlCol="0">
            <a:spAutoFit/>
          </a:bodyPr>
          <a:lstStyle/>
          <a:p>
            <a:pPr algn="ctr"/>
            <a:r>
              <a:rPr lang="en-US" sz="2400" b="1" dirty="0">
                <a:solidFill>
                  <a:srgbClr val="FF0000"/>
                </a:solidFill>
              </a:rPr>
              <a:t>S</a:t>
            </a:r>
            <a:r>
              <a:rPr lang="en-US" sz="2400" dirty="0"/>
              <a:t>’s are elastic </a:t>
            </a:r>
            <a:r>
              <a:rPr lang="en-US" sz="2400" b="1" dirty="0">
                <a:solidFill>
                  <a:srgbClr val="FF0000"/>
                </a:solidFill>
              </a:rPr>
              <a:t>c</a:t>
            </a:r>
            <a:r>
              <a:rPr lang="en-US" sz="2400" dirty="0"/>
              <a:t>ompliance constants and </a:t>
            </a:r>
            <a:r>
              <a:rPr lang="en-US" sz="2400" b="1" dirty="0">
                <a:solidFill>
                  <a:srgbClr val="FF0000"/>
                </a:solidFill>
              </a:rPr>
              <a:t>C</a:t>
            </a:r>
            <a:r>
              <a:rPr lang="en-US" sz="2400" dirty="0"/>
              <a:t>’s are elastic </a:t>
            </a:r>
            <a:r>
              <a:rPr lang="en-US" sz="2400" b="1" dirty="0">
                <a:solidFill>
                  <a:srgbClr val="FF0000"/>
                </a:solidFill>
              </a:rPr>
              <a:t>s</a:t>
            </a:r>
            <a:r>
              <a:rPr lang="en-US" sz="2400" dirty="0"/>
              <a:t>tiffness constants. </a:t>
            </a:r>
          </a:p>
          <a:p>
            <a:pPr algn="ctr"/>
            <a:endParaRPr lang="en-US" sz="2400" dirty="0"/>
          </a:p>
          <a:p>
            <a:pPr algn="ctr"/>
            <a:r>
              <a:rPr lang="en-US" sz="2400" dirty="0"/>
              <a:t>No, I don’t have these backwards!</a:t>
            </a:r>
          </a:p>
        </p:txBody>
      </p:sp>
      <p:pic>
        <p:nvPicPr>
          <p:cNvPr id="7" name="Picture 6">
            <a:extLst>
              <a:ext uri="{FF2B5EF4-FFF2-40B4-BE49-F238E27FC236}">
                <a16:creationId xmlns:a16="http://schemas.microsoft.com/office/drawing/2014/main" id="{6521AABE-7522-488D-9C34-0776ED498D6C}"/>
              </a:ext>
            </a:extLst>
          </p:cNvPr>
          <p:cNvPicPr>
            <a:picLocks noChangeAspect="1"/>
          </p:cNvPicPr>
          <p:nvPr/>
        </p:nvPicPr>
        <p:blipFill>
          <a:blip r:embed="rId5"/>
          <a:stretch>
            <a:fillRect/>
          </a:stretch>
        </p:blipFill>
        <p:spPr>
          <a:xfrm>
            <a:off x="5867400" y="914909"/>
            <a:ext cx="2818457" cy="761745"/>
          </a:xfrm>
          <a:prstGeom prst="rect">
            <a:avLst/>
          </a:prstGeom>
        </p:spPr>
      </p:pic>
      <p:sp>
        <p:nvSpPr>
          <p:cNvPr id="8" name="Rectangle 7">
            <a:extLst>
              <a:ext uri="{FF2B5EF4-FFF2-40B4-BE49-F238E27FC236}">
                <a16:creationId xmlns:a16="http://schemas.microsoft.com/office/drawing/2014/main" id="{417C3850-3BB4-4D17-9B56-AC4C48EC4459}"/>
              </a:ext>
            </a:extLst>
          </p:cNvPr>
          <p:cNvSpPr/>
          <p:nvPr/>
        </p:nvSpPr>
        <p:spPr>
          <a:xfrm>
            <a:off x="1882034" y="852898"/>
            <a:ext cx="2165849" cy="369332"/>
          </a:xfrm>
          <a:prstGeom prst="rect">
            <a:avLst/>
          </a:prstGeom>
        </p:spPr>
        <p:txBody>
          <a:bodyPr wrap="none">
            <a:spAutoFit/>
          </a:bodyPr>
          <a:lstStyle/>
          <a:p>
            <a:r>
              <a:rPr lang="en-US" i="1" dirty="0"/>
              <a:t>Using Voigt notation:</a:t>
            </a:r>
            <a:endParaRPr lang="en-US" dirty="0"/>
          </a:p>
        </p:txBody>
      </p:sp>
      <p:pic>
        <p:nvPicPr>
          <p:cNvPr id="9" name="Picture 8">
            <a:extLst>
              <a:ext uri="{FF2B5EF4-FFF2-40B4-BE49-F238E27FC236}">
                <a16:creationId xmlns:a16="http://schemas.microsoft.com/office/drawing/2014/main" id="{3E310708-0C80-4AE9-B44B-6A119B22BFBE}"/>
              </a:ext>
            </a:extLst>
          </p:cNvPr>
          <p:cNvPicPr>
            <a:picLocks noChangeAspect="1"/>
          </p:cNvPicPr>
          <p:nvPr/>
        </p:nvPicPr>
        <p:blipFill>
          <a:blip r:embed="rId6"/>
          <a:stretch>
            <a:fillRect/>
          </a:stretch>
        </p:blipFill>
        <p:spPr>
          <a:xfrm>
            <a:off x="1743075" y="5182065"/>
            <a:ext cx="7400925" cy="1657350"/>
          </a:xfrm>
          <a:prstGeom prst="rect">
            <a:avLst/>
          </a:prstGeom>
        </p:spPr>
      </p:pic>
    </p:spTree>
    <p:extLst>
      <p:ext uri="{BB962C8B-B14F-4D97-AF65-F5344CB8AC3E}">
        <p14:creationId xmlns:p14="http://schemas.microsoft.com/office/powerpoint/2010/main" val="8146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457200" y="228600"/>
            <a:ext cx="1752600" cy="533400"/>
          </a:xfrm>
          <a:prstGeom prst="rect">
            <a:avLst/>
          </a:prstGeom>
          <a:solidFill>
            <a:schemeClr val="bg1"/>
          </a:solidFill>
          <a:ln w="9525">
            <a:noFill/>
            <a:miter lim="800000"/>
            <a:headEnd/>
            <a:tailEnd/>
          </a:ln>
          <a:effectLst/>
        </p:spPr>
        <p:txBody>
          <a:bodyPr wrap="none" anchor="ctr"/>
          <a:lstStyle/>
          <a:p>
            <a:pPr algn="ctr"/>
            <a:endParaRPr lang="en-US"/>
          </a:p>
        </p:txBody>
      </p:sp>
      <p:sp>
        <p:nvSpPr>
          <p:cNvPr id="4107" name="Text Box 11"/>
          <p:cNvSpPr txBox="1">
            <a:spLocks noChangeArrowheads="1"/>
          </p:cNvSpPr>
          <p:nvPr/>
        </p:nvSpPr>
        <p:spPr bwMode="auto">
          <a:xfrm>
            <a:off x="533400" y="457200"/>
            <a:ext cx="8207375" cy="1373188"/>
          </a:xfrm>
          <a:prstGeom prst="rect">
            <a:avLst/>
          </a:prstGeom>
          <a:noFill/>
          <a:ln w="9525">
            <a:noFill/>
            <a:miter lim="800000"/>
            <a:headEnd/>
            <a:tailEnd/>
          </a:ln>
          <a:effectLst/>
        </p:spPr>
        <p:txBody>
          <a:bodyPr wrap="none">
            <a:spAutoFit/>
          </a:bodyPr>
          <a:lstStyle/>
          <a:p>
            <a:r>
              <a:rPr lang="en-US" sz="2800"/>
              <a:t>In matrix format, the stress-strain relation showing the </a:t>
            </a:r>
          </a:p>
          <a:p>
            <a:r>
              <a:rPr lang="en-US" sz="2800" b="1"/>
              <a:t>36 (6 x 6) independent components</a:t>
            </a:r>
            <a:r>
              <a:rPr lang="en-US" sz="2800"/>
              <a:t> of stiffness can be </a:t>
            </a:r>
          </a:p>
          <a:p>
            <a:r>
              <a:rPr lang="en-US" sz="2800"/>
              <a:t>represented as:</a:t>
            </a:r>
            <a:endParaRPr lang="en-US"/>
          </a:p>
        </p:txBody>
      </p:sp>
      <mc:AlternateContent xmlns:mc="http://schemas.openxmlformats.org/markup-compatibility/2006" xmlns:a14="http://schemas.microsoft.com/office/drawing/2010/main">
        <mc:Choice Requires="a14">
          <p:sp>
            <p:nvSpPr>
              <p:cNvPr id="62464" name="Object 1024"/>
              <p:cNvSpPr txBox="1"/>
              <p:nvPr/>
            </p:nvSpPr>
            <p:spPr bwMode="auto">
              <a:xfrm>
                <a:off x="761999" y="1828800"/>
                <a:ext cx="8054975" cy="3340100"/>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d>
                        <m:dPr>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3</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4</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5</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6</m:t>
                                    </m:r>
                                  </m:sub>
                                </m:sSub>
                              </m:e>
                            </m:mr>
                          </m:m>
                        </m:e>
                      </m:d>
                      <m:r>
                        <a:rPr lang="en-US" sz="2800" i="1">
                          <a:solidFill>
                            <a:srgbClr val="000000"/>
                          </a:solidFill>
                          <a:latin typeface="Cambria Math" panose="02040503050406030204" pitchFamily="18" charset="0"/>
                        </a:rPr>
                        <m:t>=</m:t>
                      </m:r>
                      <m:d>
                        <m:dPr>
                          <m:ctrlPr>
                            <a:rPr lang="en-US" sz="2800" i="1">
                              <a:solidFill>
                                <a:srgbClr val="000000"/>
                              </a:solidFill>
                              <a:latin typeface="Cambria Math" panose="02040503050406030204" pitchFamily="18" charset="0"/>
                            </a:rPr>
                          </m:ctrlPr>
                        </m:dPr>
                        <m:e>
                          <m:m>
                            <m:mPr>
                              <m:plcHide m:val="on"/>
                              <m:mcs>
                                <m:mc>
                                  <m:mcPr>
                                    <m:count m:val="6"/>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66</m:t>
                                    </m:r>
                                  </m:sub>
                                </m:sSub>
                              </m:e>
                            </m:mr>
                          </m:m>
                        </m:e>
                      </m:d>
                      <m:d>
                        <m:dPr>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3</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4</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5</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6</m:t>
                                    </m:r>
                                  </m:sub>
                                </m:sSub>
                              </m:e>
                            </m:mr>
                          </m:m>
                        </m:e>
                      </m:d>
                    </m:oMath>
                  </m:oMathPara>
                </a14:m>
                <a:endParaRPr lang="en-US" sz="2800" dirty="0"/>
              </a:p>
            </p:txBody>
          </p:sp>
        </mc:Choice>
        <mc:Fallback xmlns="">
          <p:sp>
            <p:nvSpPr>
              <p:cNvPr id="62464" name="Object 1024"/>
              <p:cNvSpPr txBox="1">
                <a:spLocks noRot="1" noChangeAspect="1" noMove="1" noResize="1" noEditPoints="1" noAdjustHandles="1" noChangeArrowheads="1" noChangeShapeType="1" noTextEdit="1"/>
              </p:cNvSpPr>
              <p:nvPr/>
            </p:nvSpPr>
            <p:spPr bwMode="auto">
              <a:xfrm>
                <a:off x="761999" y="1828800"/>
                <a:ext cx="8054975" cy="3340100"/>
              </a:xfrm>
              <a:prstGeom prst="rect">
                <a:avLst/>
              </a:prstGeom>
              <a:blipFill>
                <a:blip r:embed="rId2"/>
                <a:stretch>
                  <a:fillRect/>
                </a:stretch>
              </a:blipFill>
              <a:extLst/>
            </p:spPr>
            <p:txBody>
              <a:bodyPr/>
              <a:lstStyle/>
              <a:p>
                <a:r>
                  <a:rPr lang="en-US">
                    <a:noFill/>
                  </a:rPr>
                  <a:t> </a:t>
                </a:r>
              </a:p>
            </p:txBody>
          </p:sp>
        </mc:Fallback>
      </mc:AlternateContent>
      <p:sp>
        <p:nvSpPr>
          <p:cNvPr id="4117" name="Text Box 21"/>
          <p:cNvSpPr txBox="1">
            <a:spLocks noChangeArrowheads="1"/>
          </p:cNvSpPr>
          <p:nvPr/>
        </p:nvSpPr>
        <p:spPr bwMode="auto">
          <a:xfrm>
            <a:off x="370650" y="5518665"/>
            <a:ext cx="5029200" cy="369332"/>
          </a:xfrm>
          <a:prstGeom prst="rect">
            <a:avLst/>
          </a:prstGeom>
          <a:noFill/>
          <a:ln w="9525">
            <a:noFill/>
            <a:miter lim="800000"/>
            <a:headEnd/>
            <a:tailEnd/>
          </a:ln>
          <a:effectLst/>
        </p:spPr>
        <p:txBody>
          <a:bodyPr>
            <a:spAutoFit/>
          </a:bodyPr>
          <a:lstStyle/>
          <a:p>
            <a:pPr>
              <a:spcBef>
                <a:spcPct val="50000"/>
              </a:spcBef>
            </a:pPr>
            <a:r>
              <a:rPr lang="en-US" dirty="0"/>
              <a:t>Or in short notation:</a:t>
            </a:r>
          </a:p>
        </p:txBody>
      </p:sp>
      <p:sp>
        <p:nvSpPr>
          <p:cNvPr id="9" name="Text Box 21"/>
          <p:cNvSpPr txBox="1">
            <a:spLocks noChangeArrowheads="1"/>
          </p:cNvSpPr>
          <p:nvPr/>
        </p:nvSpPr>
        <p:spPr bwMode="auto">
          <a:xfrm>
            <a:off x="2122487" y="6154510"/>
            <a:ext cx="5029200" cy="646331"/>
          </a:xfrm>
          <a:prstGeom prst="rect">
            <a:avLst/>
          </a:prstGeom>
          <a:noFill/>
          <a:ln w="9525">
            <a:noFill/>
            <a:miter lim="800000"/>
            <a:headEnd/>
            <a:tailEnd/>
          </a:ln>
          <a:effectLst/>
        </p:spPr>
        <p:txBody>
          <a:bodyPr>
            <a:spAutoFit/>
          </a:bodyPr>
          <a:lstStyle/>
          <a:p>
            <a:pPr algn="ctr">
              <a:spcBef>
                <a:spcPct val="50000"/>
              </a:spcBef>
            </a:pPr>
            <a:r>
              <a:rPr lang="en-US" sz="3600" dirty="0">
                <a:solidFill>
                  <a:srgbClr val="FF0000"/>
                </a:solidFill>
              </a:rPr>
              <a:t>Are all 36 independent? </a:t>
            </a:r>
          </a:p>
        </p:txBody>
      </p:sp>
      <mc:AlternateContent xmlns:mc="http://schemas.openxmlformats.org/markup-compatibility/2006" xmlns:a14="http://schemas.microsoft.com/office/drawing/2010/main">
        <mc:Choice Requires="a14">
          <p:sp>
            <p:nvSpPr>
              <p:cNvPr id="10" name="Object 2">
                <a:extLst>
                  <a:ext uri="{FF2B5EF4-FFF2-40B4-BE49-F238E27FC236}">
                    <a16:creationId xmlns:a16="http://schemas.microsoft.com/office/drawing/2014/main" id="{3212A7F8-2F41-4E0B-9DEF-D21E4A87EA1F}"/>
                  </a:ext>
                </a:extLst>
              </p:cNvPr>
              <p:cNvSpPr txBox="1"/>
              <p:nvPr/>
            </p:nvSpPr>
            <p:spPr bwMode="auto">
              <a:xfrm>
                <a:off x="2514600" y="5186322"/>
                <a:ext cx="7315200" cy="1403350"/>
              </a:xfrm>
              <a:prstGeom prst="rect">
                <a:avLst/>
              </a:prstGeom>
              <a:noFill/>
            </p:spPr>
            <p:txBody>
              <a:bodyPr>
                <a:noAutofit/>
              </a:bodyPr>
              <a:lstStyle/>
              <a:p>
                <a14:m>
                  <m:oMath xmlns:m="http://schemas.openxmlformats.org/officeDocument/2006/math">
                    <m:sSub>
                      <m:sSubPr>
                        <m:ctrlPr>
                          <a:rPr lang="en-US" sz="4400" i="1">
                            <a:solidFill>
                              <a:srgbClr val="000000"/>
                            </a:solidFill>
                            <a:latin typeface="Cambria Math" panose="02040503050406030204" pitchFamily="18" charset="0"/>
                          </a:rPr>
                        </m:ctrlPr>
                      </m:sSubPr>
                      <m:e>
                        <m:r>
                          <a:rPr lang="en-US" sz="4400" i="1">
                            <a:solidFill>
                              <a:srgbClr val="000000"/>
                            </a:solidFill>
                            <a:latin typeface="Cambria Math" panose="02040503050406030204" pitchFamily="18" charset="0"/>
                          </a:rPr>
                          <m:t>𝜎</m:t>
                        </m:r>
                      </m:e>
                      <m:sub>
                        <m:r>
                          <a:rPr lang="en-US" sz="4400" i="1">
                            <a:solidFill>
                              <a:srgbClr val="000000"/>
                            </a:solidFill>
                            <a:latin typeface="Cambria Math" panose="02040503050406030204" pitchFamily="18" charset="0"/>
                          </a:rPr>
                          <m:t>𝑖</m:t>
                        </m:r>
                      </m:sub>
                    </m:sSub>
                    <m:r>
                      <a:rPr lang="en-US" sz="4400" i="1">
                        <a:solidFill>
                          <a:srgbClr val="000000"/>
                        </a:solidFill>
                        <a:latin typeface="Cambria Math" panose="02040503050406030204" pitchFamily="18" charset="0"/>
                      </a:rPr>
                      <m:t>=</m:t>
                    </m:r>
                    <m:sSub>
                      <m:sSubPr>
                        <m:ctrlPr>
                          <a:rPr lang="en-US" sz="4400" i="1">
                            <a:solidFill>
                              <a:srgbClr val="000000"/>
                            </a:solidFill>
                            <a:latin typeface="Cambria Math" panose="02040503050406030204" pitchFamily="18" charset="0"/>
                          </a:rPr>
                        </m:ctrlPr>
                      </m:sSubPr>
                      <m:e>
                        <m:r>
                          <a:rPr lang="en-US" sz="4400" i="1">
                            <a:solidFill>
                              <a:srgbClr val="000000"/>
                            </a:solidFill>
                            <a:latin typeface="Cambria Math" panose="02040503050406030204" pitchFamily="18" charset="0"/>
                          </a:rPr>
                          <m:t>𝐶</m:t>
                        </m:r>
                      </m:e>
                      <m:sub>
                        <m:r>
                          <a:rPr lang="en-US" sz="4400" i="1">
                            <a:solidFill>
                              <a:srgbClr val="000000"/>
                            </a:solidFill>
                            <a:latin typeface="Cambria Math" panose="02040503050406030204" pitchFamily="18" charset="0"/>
                          </a:rPr>
                          <m:t>𝑖𝑗</m:t>
                        </m:r>
                      </m:sub>
                    </m:sSub>
                    <m:sSub>
                      <m:sSubPr>
                        <m:ctrlPr>
                          <a:rPr lang="en-US" sz="4400" i="1">
                            <a:solidFill>
                              <a:srgbClr val="000000"/>
                            </a:solidFill>
                            <a:latin typeface="Cambria Math" panose="02040503050406030204" pitchFamily="18" charset="0"/>
                          </a:rPr>
                        </m:ctrlPr>
                      </m:sSubPr>
                      <m:e>
                        <m:r>
                          <m:rPr>
                            <m:nor/>
                          </m:rPr>
                          <a:rPr lang="en-US" sz="4400" dirty="0">
                            <a:latin typeface="Comic Sans MS" pitchFamily="66" charset="0"/>
                            <a:sym typeface="Symbol" panose="05050102010706020507" pitchFamily="18" charset="2"/>
                          </a:rPr>
                          <m:t></m:t>
                        </m:r>
                      </m:e>
                      <m:sub>
                        <m:r>
                          <a:rPr lang="en-US" sz="4400" i="1">
                            <a:solidFill>
                              <a:srgbClr val="000000"/>
                            </a:solidFill>
                            <a:latin typeface="Cambria Math" panose="02040503050406030204" pitchFamily="18" charset="0"/>
                          </a:rPr>
                          <m:t>𝑗</m:t>
                        </m:r>
                      </m:sub>
                    </m:sSub>
                  </m:oMath>
                </a14:m>
                <a:r>
                  <a:rPr lang="en-US" sz="4400" i="1" dirty="0">
                    <a:solidFill>
                      <a:srgbClr val="000000"/>
                    </a:solidFill>
                    <a:latin typeface="Cambria Math" panose="02040503050406030204" pitchFamily="18" charset="0"/>
                  </a:rPr>
                  <a:t> and </a:t>
                </a:r>
                <a14:m>
                  <m:oMath xmlns:m="http://schemas.openxmlformats.org/officeDocument/2006/math">
                    <m:sSub>
                      <m:sSubPr>
                        <m:ctrlPr>
                          <a:rPr lang="en-US" sz="4400" i="1">
                            <a:solidFill>
                              <a:srgbClr val="000000"/>
                            </a:solidFill>
                            <a:latin typeface="Cambria Math" panose="02040503050406030204" pitchFamily="18" charset="0"/>
                          </a:rPr>
                        </m:ctrlPr>
                      </m:sSubPr>
                      <m:e>
                        <m:r>
                          <m:rPr>
                            <m:nor/>
                          </m:rPr>
                          <a:rPr lang="en-US" sz="4400" dirty="0">
                            <a:latin typeface="Comic Sans MS" pitchFamily="66" charset="0"/>
                            <a:sym typeface="Symbol" panose="05050102010706020507" pitchFamily="18" charset="2"/>
                          </a:rPr>
                          <m:t></m:t>
                        </m:r>
                      </m:e>
                      <m:sub>
                        <m:r>
                          <a:rPr lang="en-US" sz="4400" i="1">
                            <a:solidFill>
                              <a:srgbClr val="000000"/>
                            </a:solidFill>
                            <a:latin typeface="Cambria Math" panose="02040503050406030204" pitchFamily="18" charset="0"/>
                          </a:rPr>
                          <m:t>𝑖</m:t>
                        </m:r>
                      </m:sub>
                    </m:sSub>
                    <m:r>
                      <a:rPr lang="en-US" sz="4400" i="1">
                        <a:solidFill>
                          <a:srgbClr val="000000"/>
                        </a:solidFill>
                        <a:latin typeface="Cambria Math" panose="02040503050406030204" pitchFamily="18" charset="0"/>
                      </a:rPr>
                      <m:t>=</m:t>
                    </m:r>
                    <m:sSub>
                      <m:sSubPr>
                        <m:ctrlPr>
                          <a:rPr lang="en-US" sz="4400" i="1">
                            <a:solidFill>
                              <a:srgbClr val="000000"/>
                            </a:solidFill>
                            <a:latin typeface="Cambria Math" panose="02040503050406030204" pitchFamily="18" charset="0"/>
                          </a:rPr>
                        </m:ctrlPr>
                      </m:sSubPr>
                      <m:e>
                        <m:r>
                          <a:rPr lang="en-US" sz="4400" i="1">
                            <a:solidFill>
                              <a:srgbClr val="000000"/>
                            </a:solidFill>
                            <a:latin typeface="Cambria Math" panose="02040503050406030204" pitchFamily="18" charset="0"/>
                          </a:rPr>
                          <m:t>𝑆</m:t>
                        </m:r>
                      </m:e>
                      <m:sub>
                        <m:r>
                          <a:rPr lang="en-US" sz="4400" i="1">
                            <a:solidFill>
                              <a:srgbClr val="000000"/>
                            </a:solidFill>
                            <a:latin typeface="Cambria Math" panose="02040503050406030204" pitchFamily="18" charset="0"/>
                          </a:rPr>
                          <m:t>𝑖𝑗</m:t>
                        </m:r>
                      </m:sub>
                    </m:sSub>
                    <m:sSub>
                      <m:sSubPr>
                        <m:ctrlPr>
                          <a:rPr lang="en-US" sz="4400" i="1">
                            <a:solidFill>
                              <a:srgbClr val="000000"/>
                            </a:solidFill>
                            <a:latin typeface="Cambria Math" panose="02040503050406030204" pitchFamily="18" charset="0"/>
                          </a:rPr>
                        </m:ctrlPr>
                      </m:sSubPr>
                      <m:e>
                        <m:r>
                          <a:rPr lang="en-US" sz="4400" i="1">
                            <a:solidFill>
                              <a:srgbClr val="000000"/>
                            </a:solidFill>
                            <a:latin typeface="Cambria Math" panose="02040503050406030204" pitchFamily="18" charset="0"/>
                          </a:rPr>
                          <m:t>𝜎</m:t>
                        </m:r>
                      </m:e>
                      <m:sub>
                        <m:r>
                          <a:rPr lang="en-US" sz="4400" i="1">
                            <a:solidFill>
                              <a:srgbClr val="000000"/>
                            </a:solidFill>
                            <a:latin typeface="Cambria Math" panose="02040503050406030204" pitchFamily="18" charset="0"/>
                          </a:rPr>
                          <m:t>𝑗</m:t>
                        </m:r>
                      </m:sub>
                    </m:sSub>
                  </m:oMath>
                </a14:m>
                <a:endParaRPr lang="en-US" sz="4400" dirty="0"/>
              </a:p>
            </p:txBody>
          </p:sp>
        </mc:Choice>
        <mc:Fallback xmlns="">
          <p:sp>
            <p:nvSpPr>
              <p:cNvPr id="10" name="Object 2">
                <a:extLst>
                  <a:ext uri="{FF2B5EF4-FFF2-40B4-BE49-F238E27FC236}">
                    <a16:creationId xmlns:a16="http://schemas.microsoft.com/office/drawing/2014/main" id="{3212A7F8-2F41-4E0B-9DEF-D21E4A87EA1F}"/>
                  </a:ext>
                </a:extLst>
              </p:cNvPr>
              <p:cNvSpPr txBox="1">
                <a:spLocks noRot="1" noChangeAspect="1" noMove="1" noResize="1" noEditPoints="1" noAdjustHandles="1" noChangeArrowheads="1" noChangeShapeType="1" noTextEdit="1"/>
              </p:cNvSpPr>
              <p:nvPr/>
            </p:nvSpPr>
            <p:spPr bwMode="auto">
              <a:xfrm>
                <a:off x="2514600" y="5186322"/>
                <a:ext cx="7315200" cy="1403350"/>
              </a:xfrm>
              <a:prstGeom prst="rect">
                <a:avLst/>
              </a:prstGeom>
              <a:blipFill>
                <a:blip r:embed="rId3"/>
                <a:stretch>
                  <a:fillRect t="-9565"/>
                </a:stretch>
              </a:blipFill>
              <a:extLst/>
            </p:spPr>
            <p:txBody>
              <a:bodyPr/>
              <a:lstStyle/>
              <a:p>
                <a:r>
                  <a:rPr lang="en-US">
                    <a:noFill/>
                  </a:rPr>
                  <a:t> </a:t>
                </a:r>
              </a:p>
            </p:txBody>
          </p:sp>
        </mc:Fallback>
      </mc:AlternateContent>
    </p:spTree>
    <p:extLst>
      <p:ext uri="{BB962C8B-B14F-4D97-AF65-F5344CB8AC3E}">
        <p14:creationId xmlns:p14="http://schemas.microsoft.com/office/powerpoint/2010/main" val="39683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sp>
        <p:nvSpPr>
          <p:cNvPr id="2" name="Title 1"/>
          <p:cNvSpPr>
            <a:spLocks noGrp="1"/>
          </p:cNvSpPr>
          <p:nvPr>
            <p:ph type="title"/>
          </p:nvPr>
        </p:nvSpPr>
        <p:spPr>
          <a:xfrm>
            <a:off x="1646301" y="569366"/>
            <a:ext cx="6705600" cy="1143000"/>
          </a:xfrm>
        </p:spPr>
        <p:txBody>
          <a:bodyPr/>
          <a:lstStyle/>
          <a:p>
            <a:r>
              <a:rPr lang="en-US" dirty="0"/>
              <a:t>Hydrogen “Bonding”</a:t>
            </a:r>
          </a:p>
        </p:txBody>
      </p:sp>
    </p:spTree>
    <p:extLst>
      <p:ext uri="{BB962C8B-B14F-4D97-AF65-F5344CB8AC3E}">
        <p14:creationId xmlns:p14="http://schemas.microsoft.com/office/powerpoint/2010/main" val="21225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8532" name="Object 4"/>
              <p:cNvSpPr txBox="1"/>
              <p:nvPr/>
            </p:nvSpPr>
            <p:spPr bwMode="auto">
              <a:xfrm>
                <a:off x="408573" y="629732"/>
                <a:ext cx="8313738" cy="3421063"/>
              </a:xfrm>
              <a:prstGeom prst="rect">
                <a:avLst/>
              </a:prstGeom>
              <a:noFill/>
            </p:spPr>
            <p:txBody>
              <a:bodyPr>
                <a:noAutofit/>
              </a:bodyPr>
              <a:lstStyle/>
              <a:p>
                <a:pPr/>
                <a14:m>
                  <m:oMathPara xmlns:m="http://schemas.openxmlformats.org/officeDocument/2006/math">
                    <m:oMathParaPr>
                      <m:jc m:val="centerGroup"/>
                    </m:oMathParaPr>
                    <m:oMath xmlns:m="http://schemas.openxmlformats.org/officeDocument/2006/math">
                      <m:d>
                        <m:dPr>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3</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4</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5</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𝜎</m:t>
                                    </m:r>
                                  </m:e>
                                  <m:sub>
                                    <m:r>
                                      <a:rPr lang="en-US" sz="2800" i="1">
                                        <a:solidFill>
                                          <a:srgbClr val="000000"/>
                                        </a:solidFill>
                                        <a:latin typeface="Cambria Math" panose="02040503050406030204" pitchFamily="18" charset="0"/>
                                      </a:rPr>
                                      <m:t>6</m:t>
                                    </m:r>
                                  </m:sub>
                                </m:sSub>
                              </m:e>
                            </m:mr>
                          </m:m>
                        </m:e>
                      </m:d>
                      <m:r>
                        <a:rPr lang="en-US" sz="2800" i="1">
                          <a:solidFill>
                            <a:srgbClr val="000000"/>
                          </a:solidFill>
                          <a:latin typeface="Cambria Math" panose="02040503050406030204" pitchFamily="18" charset="0"/>
                        </a:rPr>
                        <m:t>=</m:t>
                      </m:r>
                      <m:d>
                        <m:dPr>
                          <m:ctrlPr>
                            <a:rPr lang="en-US" sz="2800" i="1">
                              <a:solidFill>
                                <a:srgbClr val="000000"/>
                              </a:solidFill>
                              <a:latin typeface="Cambria Math" panose="02040503050406030204" pitchFamily="18" charset="0"/>
                            </a:rPr>
                          </m:ctrlPr>
                        </m:dPr>
                        <m:e>
                          <m:m>
                            <m:mPr>
                              <m:plcHide m:val="on"/>
                              <m:mcs>
                                <m:mc>
                                  <m:mcPr>
                                    <m:count m:val="6"/>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16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26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36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46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56</m:t>
                                    </m:r>
                                  </m:sub>
                                </m:sSub>
                              </m:e>
                            </m:mr>
                            <m:m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61</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62</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63</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64</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65</m:t>
                                    </m:r>
                                  </m:sub>
                                </m:sSub>
                              </m:e>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𝐶</m:t>
                                    </m:r>
                                  </m:e>
                                  <m:sub>
                                    <m:r>
                                      <a:rPr lang="en-US" sz="2800" i="1">
                                        <a:solidFill>
                                          <a:srgbClr val="000000"/>
                                        </a:solidFill>
                                        <a:latin typeface="Cambria Math" panose="02040503050406030204" pitchFamily="18" charset="0"/>
                                      </a:rPr>
                                      <m:t>66</m:t>
                                    </m:r>
                                  </m:sub>
                                </m:sSub>
                              </m:e>
                            </m:mr>
                          </m:m>
                        </m:e>
                      </m:d>
                      <m:d>
                        <m:dPr>
                          <m:ctrlPr>
                            <a:rPr lang="en-US" sz="2800" i="1">
                              <a:solidFill>
                                <a:srgbClr val="000000"/>
                              </a:solidFill>
                              <a:latin typeface="Cambria Math" panose="02040503050406030204" pitchFamily="18" charset="0"/>
                            </a:rPr>
                          </m:ctrlPr>
                        </m:dPr>
                        <m:e>
                          <m:m>
                            <m:mPr>
                              <m:plcHide m:val="on"/>
                              <m:mcs>
                                <m:mc>
                                  <m:mcPr>
                                    <m:count m:val="1"/>
                                    <m:mcJc m:val="center"/>
                                  </m:mcPr>
                                </m:mc>
                              </m:mcs>
                              <m:ctrlPr>
                                <a:rPr lang="en-US" sz="2800" i="1">
                                  <a:solidFill>
                                    <a:srgbClr val="000000"/>
                                  </a:solidFill>
                                  <a:latin typeface="Cambria Math" panose="02040503050406030204" pitchFamily="18" charset="0"/>
                                </a:rPr>
                              </m:ctrlPr>
                            </m:mP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1</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2</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3</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4</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5</m:t>
                                    </m:r>
                                  </m:sub>
                                </m:sSub>
                              </m:e>
                            </m:mr>
                            <m:mr>
                              <m:e>
                                <m:sSub>
                                  <m:sSubPr>
                                    <m:ctrlPr>
                                      <a:rPr lang="en-US" sz="2800" i="1">
                                        <a:solidFill>
                                          <a:srgbClr val="000000"/>
                                        </a:solidFill>
                                        <a:latin typeface="Cambria Math" panose="02040503050406030204" pitchFamily="18" charset="0"/>
                                      </a:rPr>
                                    </m:ctrlPr>
                                  </m:sSubPr>
                                  <m:e>
                                    <m:r>
                                      <m:rPr>
                                        <m:nor/>
                                      </m:rPr>
                                      <a:rPr lang="en-US" sz="2800" dirty="0">
                                        <a:latin typeface="Comic Sans MS" pitchFamily="66" charset="0"/>
                                        <a:sym typeface="Symbol" panose="05050102010706020507" pitchFamily="18" charset="2"/>
                                      </a:rPr>
                                      <m:t></m:t>
                                    </m:r>
                                  </m:e>
                                  <m:sub>
                                    <m:r>
                                      <a:rPr lang="en-US" sz="2800" i="1">
                                        <a:solidFill>
                                          <a:srgbClr val="000000"/>
                                        </a:solidFill>
                                        <a:latin typeface="Cambria Math" panose="02040503050406030204" pitchFamily="18" charset="0"/>
                                      </a:rPr>
                                      <m:t>6</m:t>
                                    </m:r>
                                  </m:sub>
                                </m:sSub>
                              </m:e>
                            </m:mr>
                          </m:m>
                        </m:e>
                      </m:d>
                    </m:oMath>
                  </m:oMathPara>
                </a14:m>
                <a:endParaRPr lang="en-US" sz="2800" dirty="0"/>
              </a:p>
            </p:txBody>
          </p:sp>
        </mc:Choice>
        <mc:Fallback xmlns="">
          <p:sp>
            <p:nvSpPr>
              <p:cNvPr id="278532" name="Object 4"/>
              <p:cNvSpPr txBox="1">
                <a:spLocks noRot="1" noChangeAspect="1" noMove="1" noResize="1" noEditPoints="1" noAdjustHandles="1" noChangeArrowheads="1" noChangeShapeType="1" noTextEdit="1"/>
              </p:cNvSpPr>
              <p:nvPr/>
            </p:nvSpPr>
            <p:spPr bwMode="auto">
              <a:xfrm>
                <a:off x="408573" y="629732"/>
                <a:ext cx="8313738" cy="3421063"/>
              </a:xfrm>
              <a:prstGeom prst="rect">
                <a:avLst/>
              </a:prstGeom>
              <a:blipFill>
                <a:blip r:embed="rId3"/>
                <a:stretch>
                  <a:fillRect/>
                </a:stretch>
              </a:blipFill>
              <a:extLst/>
            </p:spPr>
            <p:txBody>
              <a:bodyPr/>
              <a:lstStyle/>
              <a:p>
                <a:r>
                  <a:rPr lang="en-US">
                    <a:noFill/>
                  </a:rPr>
                  <a:t> </a:t>
                </a:r>
              </a:p>
            </p:txBody>
          </p:sp>
        </mc:Fallback>
      </mc:AlternateContent>
      <p:sp>
        <p:nvSpPr>
          <p:cNvPr id="8" name="Rectangle 7"/>
          <p:cNvSpPr/>
          <p:nvPr/>
        </p:nvSpPr>
        <p:spPr>
          <a:xfrm>
            <a:off x="457200" y="4379655"/>
            <a:ext cx="8534400" cy="2739211"/>
          </a:xfrm>
          <a:prstGeom prst="rect">
            <a:avLst/>
          </a:prstGeom>
        </p:spPr>
        <p:txBody>
          <a:bodyPr wrap="square">
            <a:spAutoFit/>
          </a:bodyPr>
          <a:lstStyle/>
          <a:p>
            <a:pPr marL="0" lvl="1" algn="ctr">
              <a:buFontTx/>
              <a:buNone/>
            </a:pPr>
            <a:r>
              <a:rPr lang="en-US" sz="2400" dirty="0"/>
              <a:t>But only one-half of the non-diagonal terms are independent constants since </a:t>
            </a:r>
            <a:r>
              <a:rPr lang="en-US" sz="2400" dirty="0" err="1"/>
              <a:t>C</a:t>
            </a:r>
            <a:r>
              <a:rPr lang="en-US" sz="2400" baseline="-8000" dirty="0" err="1"/>
              <a:t>ij</a:t>
            </a:r>
            <a:r>
              <a:rPr lang="en-US" sz="2400" dirty="0"/>
              <a:t>  =  </a:t>
            </a:r>
            <a:r>
              <a:rPr lang="en-US" sz="2400" dirty="0" err="1"/>
              <a:t>C</a:t>
            </a:r>
            <a:r>
              <a:rPr lang="en-US" sz="2400" baseline="-8000" dirty="0" err="1"/>
              <a:t>ji</a:t>
            </a:r>
            <a:endParaRPr lang="en-US" sz="2400" baseline="-8000" dirty="0"/>
          </a:p>
          <a:p>
            <a:pPr marL="0" lvl="1" algn="ctr">
              <a:buFontTx/>
              <a:buNone/>
            </a:pPr>
            <a:endParaRPr lang="en-US" sz="2400" baseline="-8000" dirty="0"/>
          </a:p>
          <a:p>
            <a:pPr marL="0" lvl="1" algn="ctr">
              <a:buFontTx/>
              <a:buNone/>
            </a:pPr>
            <a:endParaRPr lang="en-US" sz="2400" baseline="-8000" dirty="0"/>
          </a:p>
          <a:p>
            <a:pPr marL="0" lvl="1" algn="ctr">
              <a:buFontTx/>
              <a:buNone/>
            </a:pPr>
            <a:endParaRPr lang="en-US" sz="2400" baseline="-8000" dirty="0"/>
          </a:p>
          <a:p>
            <a:pPr marL="0" lvl="1" algn="ctr">
              <a:buFontTx/>
              <a:buNone/>
            </a:pPr>
            <a:endParaRPr lang="en-US" sz="2400" baseline="-8000" dirty="0"/>
          </a:p>
          <a:p>
            <a:pPr marL="0" lvl="1" algn="ctr">
              <a:buFontTx/>
              <a:buNone/>
            </a:pPr>
            <a:r>
              <a:rPr lang="en-US" sz="3600" baseline="-8000" dirty="0"/>
              <a:t>Independent terms</a:t>
            </a:r>
            <a:endParaRPr lang="en-US" sz="3600" dirty="0"/>
          </a:p>
          <a:p>
            <a:pPr lvl="1" algn="ctr">
              <a:buFontTx/>
              <a:buNone/>
            </a:pPr>
            <a:r>
              <a:rPr lang="en-US" sz="2400" dirty="0"/>
              <a:t>		</a:t>
            </a:r>
          </a:p>
        </p:txBody>
      </p:sp>
      <p:graphicFrame>
        <p:nvGraphicFramePr>
          <p:cNvPr id="278533" name="Object 5"/>
          <p:cNvGraphicFramePr>
            <a:graphicFrameLocks noChangeAspect="1"/>
          </p:cNvGraphicFramePr>
          <p:nvPr/>
        </p:nvGraphicFramePr>
        <p:xfrm>
          <a:off x="3530600" y="5187027"/>
          <a:ext cx="2387600" cy="939800"/>
        </p:xfrm>
        <a:graphic>
          <a:graphicData uri="http://schemas.openxmlformats.org/presentationml/2006/ole">
            <mc:AlternateContent xmlns:mc="http://schemas.openxmlformats.org/markup-compatibility/2006">
              <mc:Choice xmlns:v="urn:schemas-microsoft-com:vml" Requires="v">
                <p:oleObj name="Equation" r:id="rId4" imgW="2387520" imgH="939600" progId="Equation.3">
                  <p:embed/>
                </p:oleObj>
              </mc:Choice>
              <mc:Fallback>
                <p:oleObj name="Equation" r:id="rId4" imgW="2387520" imgH="939600" progId="Equation.3">
                  <p:embed/>
                  <p:pic>
                    <p:nvPicPr>
                      <p:cNvPr id="2785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5187027"/>
                        <a:ext cx="23876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286000" y="6096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10668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5100" y="14478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89500" y="19050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35017" y="22860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49546" y="2743200"/>
            <a:ext cx="749300" cy="55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8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D:\Heiner\Sding\text\Lectures\SEDI\Sedi-02\anis_c.gif"/>
          <p:cNvPicPr>
            <a:picLocks noChangeAspect="1" noChangeArrowheads="1"/>
          </p:cNvPicPr>
          <p:nvPr/>
        </p:nvPicPr>
        <p:blipFill>
          <a:blip r:embed="rId3"/>
          <a:srcRect/>
          <a:stretch>
            <a:fillRect/>
          </a:stretch>
        </p:blipFill>
        <p:spPr bwMode="auto">
          <a:xfrm>
            <a:off x="-38100" y="1676400"/>
            <a:ext cx="9144000" cy="5815316"/>
          </a:xfrm>
          <a:prstGeom prst="rect">
            <a:avLst/>
          </a:prstGeom>
          <a:noFill/>
        </p:spPr>
      </p:pic>
      <p:sp>
        <p:nvSpPr>
          <p:cNvPr id="75778" name="Rectangle 2"/>
          <p:cNvSpPr>
            <a:spLocks noGrp="1" noChangeArrowheads="1"/>
          </p:cNvSpPr>
          <p:nvPr>
            <p:ph type="title"/>
          </p:nvPr>
        </p:nvSpPr>
        <p:spPr>
          <a:xfrm>
            <a:off x="76200" y="533400"/>
            <a:ext cx="8915400" cy="1143000"/>
          </a:xfrm>
        </p:spPr>
        <p:txBody>
          <a:bodyPr>
            <a:normAutofit/>
          </a:bodyPr>
          <a:lstStyle/>
          <a:p>
            <a:r>
              <a:rPr lang="en-US" dirty="0"/>
              <a:t>Elastic anisotropy – tensor elements</a:t>
            </a:r>
          </a:p>
        </p:txBody>
      </p:sp>
    </p:spTree>
    <p:extLst>
      <p:ext uri="{BB962C8B-B14F-4D97-AF65-F5344CB8AC3E}">
        <p14:creationId xmlns:p14="http://schemas.microsoft.com/office/powerpoint/2010/main" val="3959840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5" name="Picture 3"/>
          <p:cNvPicPr>
            <a:picLocks noChangeAspect="1" noChangeArrowheads="1"/>
          </p:cNvPicPr>
          <p:nvPr/>
        </p:nvPicPr>
        <p:blipFill>
          <a:blip r:embed="rId3"/>
          <a:srcRect/>
          <a:stretch>
            <a:fillRect/>
          </a:stretch>
        </p:blipFill>
        <p:spPr bwMode="auto">
          <a:xfrm>
            <a:off x="5562600" y="3048000"/>
            <a:ext cx="3157166" cy="1752600"/>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36F96ADF-51CE-4305-B431-AAA1780A1C4D}"/>
              </a:ext>
            </a:extLst>
          </p:cNvPr>
          <p:cNvPicPr>
            <a:picLocks noChangeAspect="1"/>
          </p:cNvPicPr>
          <p:nvPr/>
        </p:nvPicPr>
        <p:blipFill>
          <a:blip r:embed="rId4"/>
          <a:stretch>
            <a:fillRect/>
          </a:stretch>
        </p:blipFill>
        <p:spPr>
          <a:xfrm>
            <a:off x="17584" y="68174"/>
            <a:ext cx="9144000" cy="5662281"/>
          </a:xfrm>
          <a:prstGeom prst="rect">
            <a:avLst/>
          </a:prstGeom>
        </p:spPr>
      </p:pic>
      <p:sp>
        <p:nvSpPr>
          <p:cNvPr id="7" name="Rectangle 6"/>
          <p:cNvSpPr/>
          <p:nvPr/>
        </p:nvSpPr>
        <p:spPr>
          <a:xfrm>
            <a:off x="14724" y="5638800"/>
            <a:ext cx="9120840" cy="1569660"/>
          </a:xfrm>
          <a:prstGeom prst="rect">
            <a:avLst/>
          </a:prstGeom>
        </p:spPr>
        <p:txBody>
          <a:bodyPr wrap="square">
            <a:spAutoFit/>
          </a:bodyPr>
          <a:lstStyle/>
          <a:p>
            <a:pPr algn="ctr"/>
            <a:r>
              <a:rPr lang="en-US" sz="2400" dirty="0"/>
              <a:t>With some thought, it is easy to see that the elastic tensor must have this form. The cubic axes are equivalent, so the diagonal components for normal and shear distortions must be equal.</a:t>
            </a:r>
          </a:p>
          <a:p>
            <a:pPr algn="ctr"/>
            <a:endParaRPr lang="en-US" sz="2400" dirty="0"/>
          </a:p>
        </p:txBody>
      </p:sp>
    </p:spTree>
    <p:extLst>
      <p:ext uri="{BB962C8B-B14F-4D97-AF65-F5344CB8AC3E}">
        <p14:creationId xmlns:p14="http://schemas.microsoft.com/office/powerpoint/2010/main" val="11274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https://encrypted-tbn2.gstatic.com/images?q=tbn:ANd9GcTjbxdRBg9DIWo57S5ITxrzduYoXMuvZ1MhNoRspO-Fq74q-ZvJ"/>
          <p:cNvPicPr>
            <a:picLocks noChangeAspect="1" noChangeArrowheads="1"/>
          </p:cNvPicPr>
          <p:nvPr/>
        </p:nvPicPr>
        <p:blipFill>
          <a:blip r:embed="rId3"/>
          <a:srcRect/>
          <a:stretch>
            <a:fillRect/>
          </a:stretch>
        </p:blipFill>
        <p:spPr bwMode="auto">
          <a:xfrm>
            <a:off x="0" y="4600233"/>
            <a:ext cx="2819400" cy="2257767"/>
          </a:xfrm>
          <a:prstGeom prst="rect">
            <a:avLst/>
          </a:prstGeom>
          <a:noFill/>
        </p:spPr>
      </p:pic>
      <p:sp>
        <p:nvSpPr>
          <p:cNvPr id="2" name="Title 1"/>
          <p:cNvSpPr>
            <a:spLocks noGrp="1"/>
          </p:cNvSpPr>
          <p:nvPr>
            <p:ph type="title"/>
          </p:nvPr>
        </p:nvSpPr>
        <p:spPr>
          <a:xfrm>
            <a:off x="3775690" y="-47283"/>
            <a:ext cx="4419600" cy="1143000"/>
          </a:xfrm>
        </p:spPr>
        <p:txBody>
          <a:bodyPr>
            <a:normAutofit fontScale="90000"/>
          </a:bodyPr>
          <a:lstStyle/>
          <a:p>
            <a:r>
              <a:rPr lang="en-US" dirty="0"/>
              <a:t>Changes in Shape</a:t>
            </a:r>
            <a:br>
              <a:rPr lang="en-US" dirty="0"/>
            </a:br>
            <a:r>
              <a:rPr lang="en-US" sz="2700" dirty="0">
                <a:solidFill>
                  <a:srgbClr val="0070C0"/>
                </a:solidFill>
              </a:rPr>
              <a:t>Bending or breaking bonds   </a:t>
            </a:r>
          </a:p>
        </p:txBody>
      </p:sp>
      <p:pic>
        <p:nvPicPr>
          <p:cNvPr id="5122" name="Picture 2"/>
          <p:cNvPicPr>
            <a:picLocks noChangeAspect="1" noChangeArrowheads="1"/>
          </p:cNvPicPr>
          <p:nvPr/>
        </p:nvPicPr>
        <p:blipFill>
          <a:blip r:embed="rId4"/>
          <a:srcRect/>
          <a:stretch>
            <a:fillRect/>
          </a:stretch>
        </p:blipFill>
        <p:spPr bwMode="auto">
          <a:xfrm>
            <a:off x="0" y="76200"/>
            <a:ext cx="3187700" cy="2390775"/>
          </a:xfrm>
          <a:prstGeom prst="rect">
            <a:avLst/>
          </a:prstGeom>
          <a:noFill/>
          <a:ln w="9525">
            <a:noFill/>
            <a:miter lim="800000"/>
            <a:headEnd/>
            <a:tailEnd/>
          </a:ln>
          <a:effectLst/>
        </p:spPr>
      </p:pic>
      <p:sp>
        <p:nvSpPr>
          <p:cNvPr id="4" name="TextBox 3"/>
          <p:cNvSpPr txBox="1"/>
          <p:nvPr/>
        </p:nvSpPr>
        <p:spPr>
          <a:xfrm>
            <a:off x="2667000" y="972234"/>
            <a:ext cx="6477000" cy="1815882"/>
          </a:xfrm>
          <a:prstGeom prst="rect">
            <a:avLst/>
          </a:prstGeom>
          <a:noFill/>
        </p:spPr>
        <p:txBody>
          <a:bodyPr wrap="square" rtlCol="0">
            <a:spAutoFit/>
          </a:bodyPr>
          <a:lstStyle/>
          <a:p>
            <a:pPr algn="ctr"/>
            <a:r>
              <a:rPr lang="en-US" sz="2800" dirty="0"/>
              <a:t>The </a:t>
            </a:r>
            <a:r>
              <a:rPr lang="en-US" sz="2800" b="1" dirty="0"/>
              <a:t>volume stays the same </a:t>
            </a:r>
          </a:p>
          <a:p>
            <a:pPr algn="ctr"/>
            <a:r>
              <a:rPr lang="en-US" sz="2800" dirty="0"/>
              <a:t>in this type of stress.</a:t>
            </a:r>
          </a:p>
          <a:p>
            <a:pPr algn="ctr"/>
            <a:r>
              <a:rPr lang="en-US" sz="2800" dirty="0"/>
              <a:t>(e.g., punching out a hole in paper or wall)</a:t>
            </a:r>
          </a:p>
          <a:p>
            <a:pPr algn="ctr"/>
            <a:endParaRPr lang="en-US" sz="2800" dirty="0"/>
          </a:p>
        </p:txBody>
      </p:sp>
      <p:graphicFrame>
        <p:nvGraphicFramePr>
          <p:cNvPr id="2062" name="Object 2"/>
          <p:cNvGraphicFramePr>
            <a:graphicFrameLocks noChangeAspect="1"/>
          </p:cNvGraphicFramePr>
          <p:nvPr/>
        </p:nvGraphicFramePr>
        <p:xfrm>
          <a:off x="2913505" y="3565842"/>
          <a:ext cx="5208588" cy="1377950"/>
        </p:xfrm>
        <a:graphic>
          <a:graphicData uri="http://schemas.openxmlformats.org/presentationml/2006/ole">
            <mc:AlternateContent xmlns:mc="http://schemas.openxmlformats.org/markup-compatibility/2006">
              <mc:Choice xmlns:v="urn:schemas-microsoft-com:vml" Requires="v">
                <p:oleObj name="Equation" r:id="rId5" imgW="1625400" imgH="444240" progId="Equation.3">
                  <p:embed/>
                </p:oleObj>
              </mc:Choice>
              <mc:Fallback>
                <p:oleObj name="Equation" r:id="rId5" imgW="1625400" imgH="444240" progId="Equation.3">
                  <p:embed/>
                  <p:pic>
                    <p:nvPicPr>
                      <p:cNvPr id="2062" name="Object 2"/>
                      <p:cNvPicPr>
                        <a:picLocks noChangeAspect="1" noChangeArrowheads="1"/>
                      </p:cNvPicPr>
                      <p:nvPr/>
                    </p:nvPicPr>
                    <p:blipFill>
                      <a:blip r:embed="rId6"/>
                      <a:srcRect/>
                      <a:stretch>
                        <a:fillRect/>
                      </a:stretch>
                    </p:blipFill>
                    <p:spPr bwMode="auto">
                      <a:xfrm>
                        <a:off x="2913505" y="3565842"/>
                        <a:ext cx="5208588"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5271003" y="4694228"/>
          <a:ext cx="3431672" cy="1169987"/>
        </p:xfrm>
        <a:graphic>
          <a:graphicData uri="http://schemas.openxmlformats.org/presentationml/2006/ole">
            <mc:AlternateContent xmlns:mc="http://schemas.openxmlformats.org/markup-compatibility/2006">
              <mc:Choice xmlns:v="urn:schemas-microsoft-com:vml" Requires="v">
                <p:oleObj name="Equation" r:id="rId7" imgW="1117115" imgH="393529" progId="Equation.3">
                  <p:embed/>
                </p:oleObj>
              </mc:Choice>
              <mc:Fallback>
                <p:oleObj name="Equation" r:id="rId7" imgW="1117115" imgH="393529" progId="Equation.3">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1003" y="4694228"/>
                        <a:ext cx="3431672" cy="1169987"/>
                      </a:xfrm>
                      <a:prstGeom prst="rect">
                        <a:avLst/>
                      </a:prstGeom>
                      <a:noFill/>
                      <a:ln w="9525">
                        <a:noFill/>
                        <a:miter lim="800000"/>
                        <a:headEnd/>
                        <a:tailEnd/>
                      </a:ln>
                    </p:spPr>
                  </p:pic>
                </p:oleObj>
              </mc:Fallback>
            </mc:AlternateContent>
          </a:graphicData>
        </a:graphic>
      </p:graphicFrame>
      <p:sp>
        <p:nvSpPr>
          <p:cNvPr id="8" name="TextBox 7"/>
          <p:cNvSpPr txBox="1"/>
          <p:nvPr/>
        </p:nvSpPr>
        <p:spPr>
          <a:xfrm>
            <a:off x="4479925" y="5777805"/>
            <a:ext cx="4587875" cy="1384995"/>
          </a:xfrm>
          <a:prstGeom prst="rect">
            <a:avLst/>
          </a:prstGeom>
          <a:noFill/>
        </p:spPr>
        <p:txBody>
          <a:bodyPr wrap="square" rtlCol="0">
            <a:spAutoFit/>
          </a:bodyPr>
          <a:lstStyle/>
          <a:p>
            <a:pPr algn="ctr"/>
            <a:r>
              <a:rPr lang="en-US" sz="2800" dirty="0"/>
              <a:t>A material with a large shear modulus </a:t>
            </a:r>
            <a:r>
              <a:rPr lang="en-US" sz="2800" i="1" dirty="0"/>
              <a:t>S</a:t>
            </a:r>
            <a:r>
              <a:rPr lang="en-US" sz="2800" dirty="0"/>
              <a:t> is difficult to bend.</a:t>
            </a:r>
          </a:p>
          <a:p>
            <a:pPr algn="ctr"/>
            <a:endParaRPr lang="en-US" sz="2800" dirty="0"/>
          </a:p>
        </p:txBody>
      </p:sp>
      <p:sp>
        <p:nvSpPr>
          <p:cNvPr id="10" name="Rectangle 9"/>
          <p:cNvSpPr/>
          <p:nvPr/>
        </p:nvSpPr>
        <p:spPr>
          <a:xfrm>
            <a:off x="0" y="2362200"/>
            <a:ext cx="9144000" cy="954107"/>
          </a:xfrm>
          <a:prstGeom prst="rect">
            <a:avLst/>
          </a:prstGeom>
        </p:spPr>
        <p:txBody>
          <a:bodyPr wrap="square">
            <a:spAutoFit/>
          </a:bodyPr>
          <a:lstStyle/>
          <a:p>
            <a:pPr algn="ctr"/>
            <a:r>
              <a:rPr lang="en-US" sz="2800" dirty="0"/>
              <a:t>In shear stress, the applied force is parallel to the cross-sectional area. (In tensile stress, the force is </a:t>
            </a:r>
            <a:r>
              <a:rPr lang="en-US" sz="2800" dirty="0">
                <a:sym typeface="Symbol"/>
              </a:rPr>
              <a:t></a:t>
            </a:r>
            <a:r>
              <a:rPr lang="en-US" sz="2800" dirty="0"/>
              <a:t> to </a:t>
            </a:r>
            <a:r>
              <a:rPr lang="en-US" sz="2800" b="1" dirty="0">
                <a:solidFill>
                  <a:srgbClr val="7030A0"/>
                </a:solidFill>
              </a:rPr>
              <a:t>CS</a:t>
            </a:r>
            <a:r>
              <a:rPr lang="en-US" sz="2800" dirty="0"/>
              <a:t> area.) </a:t>
            </a:r>
          </a:p>
        </p:txBody>
      </p:sp>
      <p:sp>
        <p:nvSpPr>
          <p:cNvPr id="11" name="TextBox 10"/>
          <p:cNvSpPr txBox="1"/>
          <p:nvPr/>
        </p:nvSpPr>
        <p:spPr>
          <a:xfrm>
            <a:off x="762000" y="85060"/>
            <a:ext cx="457200" cy="400110"/>
          </a:xfrm>
          <a:prstGeom prst="rect">
            <a:avLst/>
          </a:prstGeom>
          <a:solidFill>
            <a:schemeClr val="bg1"/>
          </a:solidFill>
        </p:spPr>
        <p:txBody>
          <a:bodyPr wrap="square" rtlCol="0">
            <a:spAutoFit/>
          </a:bodyPr>
          <a:lstStyle/>
          <a:p>
            <a:r>
              <a:rPr lang="en-US" sz="2000" b="1" dirty="0">
                <a:sym typeface="Symbol"/>
              </a:rPr>
              <a:t></a:t>
            </a:r>
            <a:r>
              <a:rPr lang="en-US" sz="2000" b="1" dirty="0"/>
              <a:t>x</a:t>
            </a:r>
          </a:p>
        </p:txBody>
      </p:sp>
      <p:sp>
        <p:nvSpPr>
          <p:cNvPr id="12" name="Rectangle 11"/>
          <p:cNvSpPr/>
          <p:nvPr/>
        </p:nvSpPr>
        <p:spPr>
          <a:xfrm>
            <a:off x="1600200" y="1295400"/>
            <a:ext cx="596638" cy="584775"/>
          </a:xfrm>
          <a:prstGeom prst="rect">
            <a:avLst/>
          </a:prstGeom>
        </p:spPr>
        <p:txBody>
          <a:bodyPr wrap="none">
            <a:spAutoFit/>
          </a:bodyPr>
          <a:lstStyle/>
          <a:p>
            <a:r>
              <a:rPr lang="en-US" sz="3200" b="1" dirty="0">
                <a:solidFill>
                  <a:srgbClr val="7030A0"/>
                </a:solidFill>
              </a:rPr>
              <a:t>CS</a:t>
            </a:r>
          </a:p>
        </p:txBody>
      </p:sp>
      <p:sp>
        <p:nvSpPr>
          <p:cNvPr id="14" name="Oval 13"/>
          <p:cNvSpPr/>
          <p:nvPr/>
        </p:nvSpPr>
        <p:spPr>
          <a:xfrm>
            <a:off x="2387600" y="5105400"/>
            <a:ext cx="1600200" cy="1752600"/>
          </a:xfrm>
          <a:prstGeom prst="ellipse">
            <a:avLst/>
          </a:prstGeom>
          <a:scene3d>
            <a:camera prst="isometricLeftDown"/>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6200000" flipH="1">
            <a:off x="3118229" y="6008641"/>
            <a:ext cx="657738" cy="5276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73400" y="6096000"/>
            <a:ext cx="1295400" cy="646331"/>
          </a:xfrm>
          <a:prstGeom prst="rect">
            <a:avLst/>
          </a:prstGeom>
          <a:noFill/>
        </p:spPr>
        <p:txBody>
          <a:bodyPr wrap="square" rtlCol="0">
            <a:spAutoFit/>
          </a:bodyPr>
          <a:lstStyle/>
          <a:p>
            <a:r>
              <a:rPr lang="en-US" sz="3600" dirty="0">
                <a:solidFill>
                  <a:srgbClr val="FFC000"/>
                </a:solidFill>
              </a:rPr>
              <a:t>r</a:t>
            </a:r>
          </a:p>
        </p:txBody>
      </p:sp>
      <p:sp>
        <p:nvSpPr>
          <p:cNvPr id="17" name="TextBox 16"/>
          <p:cNvSpPr txBox="1"/>
          <p:nvPr/>
        </p:nvSpPr>
        <p:spPr>
          <a:xfrm>
            <a:off x="3505200" y="4905222"/>
            <a:ext cx="774700" cy="646331"/>
          </a:xfrm>
          <a:prstGeom prst="rect">
            <a:avLst/>
          </a:prstGeom>
          <a:noFill/>
        </p:spPr>
        <p:txBody>
          <a:bodyPr wrap="square" rtlCol="0">
            <a:spAutoFit/>
          </a:bodyPr>
          <a:lstStyle/>
          <a:p>
            <a:r>
              <a:rPr lang="en-US" sz="3600" dirty="0">
                <a:solidFill>
                  <a:srgbClr val="FFC000"/>
                </a:solidFill>
              </a:rPr>
              <a:t>CS</a:t>
            </a:r>
          </a:p>
        </p:txBody>
      </p:sp>
      <p:sp>
        <p:nvSpPr>
          <p:cNvPr id="20" name="Rectangle 19"/>
          <p:cNvSpPr/>
          <p:nvPr/>
        </p:nvSpPr>
        <p:spPr>
          <a:xfrm>
            <a:off x="0" y="3308245"/>
            <a:ext cx="9159875" cy="2246769"/>
          </a:xfrm>
          <a:prstGeom prst="rect">
            <a:avLst/>
          </a:prstGeom>
        </p:spPr>
        <p:txBody>
          <a:bodyPr wrap="square">
            <a:spAutoFit/>
          </a:bodyPr>
          <a:lstStyle/>
          <a:p>
            <a:pPr algn="just"/>
            <a:r>
              <a:rPr lang="en-US" sz="2800" dirty="0"/>
              <a:t>What is the </a:t>
            </a:r>
            <a:r>
              <a:rPr lang="en-US" sz="2800" b="1" dirty="0"/>
              <a:t>shear</a:t>
            </a:r>
            <a:r>
              <a:rPr lang="en-US" sz="2800" dirty="0"/>
              <a:t> cross-sectional area of the missing paper?</a:t>
            </a:r>
          </a:p>
          <a:p>
            <a:pPr algn="just"/>
            <a:r>
              <a:rPr lang="en-US" sz="2800" dirty="0"/>
              <a:t>A. </a:t>
            </a:r>
            <a:r>
              <a:rPr lang="en-US" sz="2800" dirty="0">
                <a:sym typeface="Symbol"/>
              </a:rPr>
              <a:t>r</a:t>
            </a:r>
            <a:r>
              <a:rPr lang="en-US" sz="2800" baseline="30000" dirty="0">
                <a:sym typeface="Symbol"/>
              </a:rPr>
              <a:t>2		</a:t>
            </a:r>
            <a:r>
              <a:rPr lang="en-US" sz="2800" dirty="0"/>
              <a:t>B. </a:t>
            </a:r>
            <a:r>
              <a:rPr lang="en-US" sz="2800" dirty="0">
                <a:sym typeface="Symbol"/>
              </a:rPr>
              <a:t>r</a:t>
            </a:r>
            <a:r>
              <a:rPr lang="en-US" sz="2800" baseline="30000" dirty="0">
                <a:sym typeface="Symbol"/>
              </a:rPr>
              <a:t>2</a:t>
            </a:r>
            <a:r>
              <a:rPr lang="en-US" sz="2800" dirty="0"/>
              <a:t>t</a:t>
            </a:r>
          </a:p>
          <a:p>
            <a:pPr algn="just"/>
            <a:r>
              <a:rPr lang="en-US" sz="2800" dirty="0"/>
              <a:t>C. 2</a:t>
            </a:r>
            <a:r>
              <a:rPr lang="en-US" sz="2800" dirty="0">
                <a:sym typeface="Symbol"/>
              </a:rPr>
              <a:t></a:t>
            </a:r>
            <a:r>
              <a:rPr lang="en-US" sz="2800" dirty="0"/>
              <a:t>r		D. 2</a:t>
            </a:r>
            <a:r>
              <a:rPr lang="en-US" sz="2800" dirty="0">
                <a:sym typeface="Symbol"/>
              </a:rPr>
              <a:t></a:t>
            </a:r>
            <a:r>
              <a:rPr lang="en-US" sz="2800" dirty="0"/>
              <a:t>rt</a:t>
            </a:r>
          </a:p>
          <a:p>
            <a:pPr algn="just"/>
            <a:endParaRPr lang="en-US" sz="2800" dirty="0"/>
          </a:p>
          <a:p>
            <a:pPr algn="just"/>
            <a:endParaRPr lang="en-US" sz="2800" dirty="0"/>
          </a:p>
        </p:txBody>
      </p:sp>
      <p:sp>
        <p:nvSpPr>
          <p:cNvPr id="5" name="Rectangle 4"/>
          <p:cNvSpPr/>
          <p:nvPr/>
        </p:nvSpPr>
        <p:spPr>
          <a:xfrm>
            <a:off x="1250950" y="4616593"/>
            <a:ext cx="1680460" cy="369332"/>
          </a:xfrm>
          <a:prstGeom prst="rect">
            <a:avLst/>
          </a:prstGeom>
        </p:spPr>
        <p:txBody>
          <a:bodyPr wrap="none">
            <a:spAutoFit/>
          </a:bodyPr>
          <a:lstStyle/>
          <a:p>
            <a:r>
              <a:rPr lang="en-US" dirty="0">
                <a:solidFill>
                  <a:srgbClr val="0070C0"/>
                </a:solidFill>
              </a:rPr>
              <a:t>breaking bonds </a:t>
            </a:r>
            <a:endParaRPr lang="en-US" dirty="0"/>
          </a:p>
        </p:txBody>
      </p:sp>
      <p:cxnSp>
        <p:nvCxnSpPr>
          <p:cNvPr id="7" name="Straight Arrow Connector 6"/>
          <p:cNvCxnSpPr>
            <a:stCxn id="16" idx="2"/>
          </p:cNvCxnSpPr>
          <p:nvPr/>
        </p:nvCxnSpPr>
        <p:spPr>
          <a:xfrm flipV="1">
            <a:off x="3721100" y="6272468"/>
            <a:ext cx="780904" cy="4698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97973" y="6364070"/>
            <a:ext cx="1650351" cy="646331"/>
          </a:xfrm>
          <a:prstGeom prst="rect">
            <a:avLst/>
          </a:prstGeom>
          <a:noFill/>
        </p:spPr>
        <p:txBody>
          <a:bodyPr wrap="square" rtlCol="0">
            <a:spAutoFit/>
          </a:bodyPr>
          <a:lstStyle/>
          <a:p>
            <a:r>
              <a:rPr lang="en-US" sz="3600" dirty="0">
                <a:solidFill>
                  <a:srgbClr val="0070C0"/>
                </a:solidFill>
              </a:rPr>
              <a:t>t </a:t>
            </a:r>
            <a:r>
              <a:rPr lang="en-US" sz="2000" dirty="0">
                <a:solidFill>
                  <a:srgbClr val="0070C0"/>
                </a:solidFill>
              </a:rPr>
              <a:t>thickness</a:t>
            </a:r>
          </a:p>
        </p:txBody>
      </p:sp>
      <p:pic>
        <p:nvPicPr>
          <p:cNvPr id="3077" name="Picture 5"/>
          <p:cNvPicPr>
            <a:picLocks noChangeAspect="1" noChangeArrowheads="1"/>
          </p:cNvPicPr>
          <p:nvPr/>
        </p:nvPicPr>
        <p:blipFill>
          <a:blip r:embed="rId9"/>
          <a:srcRect/>
          <a:stretch>
            <a:fillRect/>
          </a:stretch>
        </p:blipFill>
        <p:spPr bwMode="auto">
          <a:xfrm>
            <a:off x="33418" y="4592672"/>
            <a:ext cx="4495800" cy="2247900"/>
          </a:xfrm>
          <a:prstGeom prst="rect">
            <a:avLst/>
          </a:prstGeom>
          <a:noFill/>
          <a:ln w="9525">
            <a:noFill/>
            <a:miter lim="800000"/>
            <a:headEnd/>
            <a:tailEnd/>
          </a:ln>
          <a:effectLst/>
        </p:spPr>
      </p:pic>
    </p:spTree>
    <p:extLst>
      <p:ext uri="{BB962C8B-B14F-4D97-AF65-F5344CB8AC3E}">
        <p14:creationId xmlns:p14="http://schemas.microsoft.com/office/powerpoint/2010/main" val="15459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additive="base">
                                        <p:cTn id="27" dur="500" fill="hold"/>
                                        <p:tgtEl>
                                          <p:spTgt spid="2062"/>
                                        </p:tgtEl>
                                        <p:attrNameLst>
                                          <p:attrName>ppt_x</p:attrName>
                                        </p:attrNameLst>
                                      </p:cBhvr>
                                      <p:tavLst>
                                        <p:tav tm="0">
                                          <p:val>
                                            <p:strVal val="0-#ppt_w/2"/>
                                          </p:val>
                                        </p:tav>
                                        <p:tav tm="100000">
                                          <p:val>
                                            <p:strVal val="#ppt_x"/>
                                          </p:val>
                                        </p:tav>
                                      </p:tavLst>
                                    </p:anim>
                                    <p:anim calcmode="lin" valueType="num">
                                      <p:cBhvr additive="base">
                                        <p:cTn id="28" dur="500" fill="hold"/>
                                        <p:tgtEl>
                                          <p:spTgt spid="2062"/>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10" grpId="0" autoUpdateAnimBg="0"/>
      <p:bldP spid="14" grpId="0" animBg="1"/>
      <p:bldP spid="16" grpId="0"/>
      <p:bldP spid="17" grpId="0"/>
      <p:bldP spid="20" grpId="0"/>
      <p:bldP spid="20" grpId="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pic>
        <p:nvPicPr>
          <p:cNvPr id="4" name="Picture 3"/>
          <p:cNvPicPr>
            <a:picLocks noChangeAspect="1"/>
          </p:cNvPicPr>
          <p:nvPr/>
        </p:nvPicPr>
        <p:blipFill>
          <a:blip r:embed="rId3"/>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Tree>
    <p:extLst>
      <p:ext uri="{BB962C8B-B14F-4D97-AF65-F5344CB8AC3E}">
        <p14:creationId xmlns:p14="http://schemas.microsoft.com/office/powerpoint/2010/main" val="33640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sp>
        <p:nvSpPr>
          <p:cNvPr id="9" name="TextBox 8"/>
          <p:cNvSpPr txBox="1"/>
          <p:nvPr/>
        </p:nvSpPr>
        <p:spPr>
          <a:xfrm>
            <a:off x="3276600" y="-12103"/>
            <a:ext cx="4193945" cy="830997"/>
          </a:xfrm>
          <a:prstGeom prst="rect">
            <a:avLst/>
          </a:prstGeom>
          <a:noFill/>
        </p:spPr>
        <p:txBody>
          <a:bodyPr wrap="square" rtlCol="0">
            <a:spAutoFit/>
          </a:bodyPr>
          <a:lstStyle/>
          <a:p>
            <a:pPr algn="ctr"/>
            <a:r>
              <a:rPr lang="en-US" sz="2400" b="1" dirty="0">
                <a:solidFill>
                  <a:srgbClr val="FF0000"/>
                </a:solidFill>
              </a:rPr>
              <a:t>What kind of bond forms in a single molecule of H and O?</a:t>
            </a:r>
          </a:p>
        </p:txBody>
      </p:sp>
      <p:pic>
        <p:nvPicPr>
          <p:cNvPr id="4" name="Picture 3"/>
          <p:cNvPicPr>
            <a:picLocks noChangeAspect="1"/>
          </p:cNvPicPr>
          <p:nvPr/>
        </p:nvPicPr>
        <p:blipFill>
          <a:blip r:embed="rId3"/>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Tree>
    <p:extLst>
      <p:ext uri="{BB962C8B-B14F-4D97-AF65-F5344CB8AC3E}">
        <p14:creationId xmlns:p14="http://schemas.microsoft.com/office/powerpoint/2010/main" val="126266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sp>
        <p:nvSpPr>
          <p:cNvPr id="9" name="TextBox 8"/>
          <p:cNvSpPr txBox="1"/>
          <p:nvPr/>
        </p:nvSpPr>
        <p:spPr>
          <a:xfrm>
            <a:off x="3276600" y="-12103"/>
            <a:ext cx="4193945" cy="830997"/>
          </a:xfrm>
          <a:prstGeom prst="rect">
            <a:avLst/>
          </a:prstGeom>
          <a:noFill/>
        </p:spPr>
        <p:txBody>
          <a:bodyPr wrap="square" rtlCol="0">
            <a:spAutoFit/>
          </a:bodyPr>
          <a:lstStyle/>
          <a:p>
            <a:pPr algn="ctr"/>
            <a:r>
              <a:rPr lang="en-US" sz="2400" b="1" dirty="0">
                <a:solidFill>
                  <a:srgbClr val="FF0000"/>
                </a:solidFill>
              </a:rPr>
              <a:t>What kind of bond forms in a single molecule of H and O?</a:t>
            </a:r>
          </a:p>
        </p:txBody>
      </p:sp>
      <p:pic>
        <p:nvPicPr>
          <p:cNvPr id="4" name="Picture 3"/>
          <p:cNvPicPr>
            <a:picLocks noChangeAspect="1"/>
          </p:cNvPicPr>
          <p:nvPr/>
        </p:nvPicPr>
        <p:blipFill>
          <a:blip r:embed="rId3"/>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
        <p:nvSpPr>
          <p:cNvPr id="11" name="TextBox 10"/>
          <p:cNvSpPr txBox="1"/>
          <p:nvPr/>
        </p:nvSpPr>
        <p:spPr>
          <a:xfrm>
            <a:off x="58807" y="6163334"/>
            <a:ext cx="3124200" cy="707886"/>
          </a:xfrm>
          <a:prstGeom prst="rect">
            <a:avLst/>
          </a:prstGeom>
          <a:noFill/>
        </p:spPr>
        <p:txBody>
          <a:bodyPr wrap="square" rtlCol="0">
            <a:spAutoFit/>
          </a:bodyPr>
          <a:lstStyle/>
          <a:p>
            <a:pPr algn="ctr"/>
            <a:r>
              <a:rPr lang="en-US" sz="2000" b="1" dirty="0">
                <a:solidFill>
                  <a:srgbClr val="FF0000"/>
                </a:solidFill>
              </a:rPr>
              <a:t>What happens if you bring in another H</a:t>
            </a:r>
            <a:r>
              <a:rPr lang="en-US" sz="2000" b="1" baseline="-25000" dirty="0">
                <a:solidFill>
                  <a:srgbClr val="FF0000"/>
                </a:solidFill>
              </a:rPr>
              <a:t>2</a:t>
            </a:r>
            <a:r>
              <a:rPr lang="en-US" sz="2000" b="1" dirty="0">
                <a:solidFill>
                  <a:srgbClr val="FF0000"/>
                </a:solidFill>
              </a:rPr>
              <a:t>O molecule?</a:t>
            </a:r>
          </a:p>
        </p:txBody>
      </p:sp>
    </p:spTree>
    <p:extLst>
      <p:ext uri="{BB962C8B-B14F-4D97-AF65-F5344CB8AC3E}">
        <p14:creationId xmlns:p14="http://schemas.microsoft.com/office/powerpoint/2010/main" val="4522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887" y="297674"/>
            <a:ext cx="2379593" cy="1200329"/>
          </a:xfrm>
          <a:prstGeom prst="rect">
            <a:avLst/>
          </a:prstGeom>
          <a:noFill/>
        </p:spPr>
        <p:txBody>
          <a:bodyPr wrap="square" rtlCol="0">
            <a:spAutoFit/>
          </a:bodyPr>
          <a:lstStyle/>
          <a:p>
            <a:pPr algn="ctr"/>
            <a:r>
              <a:rPr lang="en-US" dirty="0"/>
              <a:t>Usually with oxygen, fluorine or nitrogen </a:t>
            </a:r>
            <a:r>
              <a:rPr lang="en-US" dirty="0">
                <a:solidFill>
                  <a:srgbClr val="FF0000"/>
                </a:solidFill>
              </a:rPr>
              <a:t>(what do they have in common?)</a:t>
            </a:r>
          </a:p>
        </p:txBody>
      </p:sp>
      <p:sp>
        <p:nvSpPr>
          <p:cNvPr id="5" name="Content Placeholder 4"/>
          <p:cNvSpPr>
            <a:spLocks noGrp="1"/>
          </p:cNvSpPr>
          <p:nvPr>
            <p:ph idx="1"/>
          </p:nvPr>
        </p:nvSpPr>
        <p:spPr>
          <a:xfrm>
            <a:off x="609600" y="1600307"/>
            <a:ext cx="8229600" cy="1295400"/>
          </a:xfrm>
        </p:spPr>
        <p:txBody>
          <a:bodyPr>
            <a:normAutofit fontScale="92500"/>
          </a:bodyPr>
          <a:lstStyle/>
          <a:p>
            <a:r>
              <a:rPr lang="en-US" dirty="0"/>
              <a:t>Comes from the fact that it’s pretty hard (13.6eV) to  completely remove an electron from hydrogen</a:t>
            </a:r>
          </a:p>
        </p:txBody>
      </p:sp>
      <p:sp>
        <p:nvSpPr>
          <p:cNvPr id="9" name="TextBox 8"/>
          <p:cNvSpPr txBox="1"/>
          <p:nvPr/>
        </p:nvSpPr>
        <p:spPr>
          <a:xfrm>
            <a:off x="3276600" y="-12103"/>
            <a:ext cx="4193945" cy="830997"/>
          </a:xfrm>
          <a:prstGeom prst="rect">
            <a:avLst/>
          </a:prstGeom>
          <a:noFill/>
        </p:spPr>
        <p:txBody>
          <a:bodyPr wrap="square" rtlCol="0">
            <a:spAutoFit/>
          </a:bodyPr>
          <a:lstStyle/>
          <a:p>
            <a:pPr algn="ctr"/>
            <a:r>
              <a:rPr lang="en-US" sz="2400" b="1" dirty="0">
                <a:solidFill>
                  <a:srgbClr val="FF0000"/>
                </a:solidFill>
              </a:rPr>
              <a:t>What kind of bond forms in a single molecule of H and O?</a:t>
            </a:r>
          </a:p>
        </p:txBody>
      </p:sp>
      <p:pic>
        <p:nvPicPr>
          <p:cNvPr id="4" name="Picture 3"/>
          <p:cNvPicPr>
            <a:picLocks noChangeAspect="1"/>
          </p:cNvPicPr>
          <p:nvPr/>
        </p:nvPicPr>
        <p:blipFill>
          <a:blip r:embed="rId3"/>
          <a:stretch>
            <a:fillRect/>
          </a:stretch>
        </p:blipFill>
        <p:spPr>
          <a:xfrm>
            <a:off x="7495945" y="-47663"/>
            <a:ext cx="1648055" cy="1800476"/>
          </a:xfrm>
          <a:prstGeom prst="rect">
            <a:avLst/>
          </a:prstGeom>
        </p:spPr>
      </p:pic>
      <p:sp>
        <p:nvSpPr>
          <p:cNvPr id="2" name="Title 1"/>
          <p:cNvSpPr>
            <a:spLocks noGrp="1"/>
          </p:cNvSpPr>
          <p:nvPr>
            <p:ph type="title"/>
          </p:nvPr>
        </p:nvSpPr>
        <p:spPr>
          <a:xfrm>
            <a:off x="1646301" y="569366"/>
            <a:ext cx="6705600" cy="1143000"/>
          </a:xfrm>
        </p:spPr>
        <p:txBody>
          <a:bodyPr/>
          <a:lstStyle/>
          <a:p>
            <a:r>
              <a:rPr lang="en-US" dirty="0"/>
              <a:t>Hydrogen “Bonding”</a:t>
            </a:r>
          </a:p>
        </p:txBody>
      </p:sp>
      <p:sp>
        <p:nvSpPr>
          <p:cNvPr id="11" name="TextBox 10"/>
          <p:cNvSpPr txBox="1"/>
          <p:nvPr/>
        </p:nvSpPr>
        <p:spPr>
          <a:xfrm>
            <a:off x="58807" y="6163334"/>
            <a:ext cx="3124200" cy="707886"/>
          </a:xfrm>
          <a:prstGeom prst="rect">
            <a:avLst/>
          </a:prstGeom>
          <a:noFill/>
        </p:spPr>
        <p:txBody>
          <a:bodyPr wrap="square" rtlCol="0">
            <a:spAutoFit/>
          </a:bodyPr>
          <a:lstStyle/>
          <a:p>
            <a:pPr algn="ctr"/>
            <a:r>
              <a:rPr lang="en-US" sz="2000" b="1" dirty="0">
                <a:solidFill>
                  <a:srgbClr val="FF0000"/>
                </a:solidFill>
              </a:rPr>
              <a:t>What happens if you bring in another molecule?</a:t>
            </a:r>
          </a:p>
        </p:txBody>
      </p:sp>
      <p:pic>
        <p:nvPicPr>
          <p:cNvPr id="12" name="Picture 11"/>
          <p:cNvPicPr>
            <a:picLocks noChangeAspect="1"/>
          </p:cNvPicPr>
          <p:nvPr/>
        </p:nvPicPr>
        <p:blipFill>
          <a:blip r:embed="rId3"/>
          <a:stretch>
            <a:fillRect/>
          </a:stretch>
        </p:blipFill>
        <p:spPr>
          <a:xfrm>
            <a:off x="5368879" y="5020708"/>
            <a:ext cx="1648055" cy="1800476"/>
          </a:xfrm>
          <a:prstGeom prst="rect">
            <a:avLst/>
          </a:prstGeom>
        </p:spPr>
      </p:pic>
      <p:pic>
        <p:nvPicPr>
          <p:cNvPr id="13" name="Picture 12"/>
          <p:cNvPicPr>
            <a:picLocks noChangeAspect="1"/>
          </p:cNvPicPr>
          <p:nvPr/>
        </p:nvPicPr>
        <p:blipFill>
          <a:blip r:embed="rId3"/>
          <a:stretch>
            <a:fillRect/>
          </a:stretch>
        </p:blipFill>
        <p:spPr>
          <a:xfrm flipH="1">
            <a:off x="7038745" y="5020708"/>
            <a:ext cx="1648055" cy="1800476"/>
          </a:xfrm>
          <a:prstGeom prst="rect">
            <a:avLst/>
          </a:prstGeom>
        </p:spPr>
      </p:pic>
      <p:sp>
        <p:nvSpPr>
          <p:cNvPr id="14" name="TextBox 13"/>
          <p:cNvSpPr txBox="1"/>
          <p:nvPr/>
        </p:nvSpPr>
        <p:spPr>
          <a:xfrm>
            <a:off x="5454834" y="4513417"/>
            <a:ext cx="3124200" cy="400110"/>
          </a:xfrm>
          <a:prstGeom prst="rect">
            <a:avLst/>
          </a:prstGeom>
          <a:noFill/>
        </p:spPr>
        <p:txBody>
          <a:bodyPr wrap="square" rtlCol="0">
            <a:spAutoFit/>
          </a:bodyPr>
          <a:lstStyle/>
          <a:p>
            <a:pPr algn="ctr"/>
            <a:r>
              <a:rPr lang="en-US" sz="2000" b="1" dirty="0">
                <a:solidFill>
                  <a:srgbClr val="FF0000"/>
                </a:solidFill>
              </a:rPr>
              <a:t>Is this arrangement likely?</a:t>
            </a:r>
          </a:p>
        </p:txBody>
      </p:sp>
    </p:spTree>
    <p:extLst>
      <p:ext uri="{BB962C8B-B14F-4D97-AF65-F5344CB8AC3E}">
        <p14:creationId xmlns:p14="http://schemas.microsoft.com/office/powerpoint/2010/main" val="197055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build="p"/>
      <p:bldP spid="9"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11830</TotalTime>
  <Words>4273</Words>
  <Application>Microsoft Office PowerPoint</Application>
  <PresentationFormat>On-screen Show (4:3)</PresentationFormat>
  <Paragraphs>394</Paragraphs>
  <Slides>53</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Cambria Math</vt:lpstr>
      <vt:lpstr>Comic Sans MS</vt:lpstr>
      <vt:lpstr>Times New Roman</vt:lpstr>
      <vt:lpstr>Office Theme</vt:lpstr>
      <vt:lpstr>Equation</vt:lpstr>
      <vt:lpstr>Comparing Charge Densities</vt:lpstr>
      <vt:lpstr>Types of Bonds Expected? (In groups)</vt:lpstr>
      <vt:lpstr>One last bond we will consider</vt:lpstr>
      <vt:lpstr>Hydrogen Bonding</vt:lpstr>
      <vt:lpstr>Hydrogen “Bonding”</vt:lpstr>
      <vt:lpstr>Hydrogen “Bonding”</vt:lpstr>
      <vt:lpstr>Hydrogen “Bonding”</vt:lpstr>
      <vt:lpstr>Hydrogen “Bonding”</vt:lpstr>
      <vt:lpstr>Hydrogen “Bonding”</vt:lpstr>
      <vt:lpstr>Hydrogen “Bonding”</vt:lpstr>
      <vt:lpstr>Hydrogen “Bonding”</vt:lpstr>
      <vt:lpstr>Before we move onto phonons, we need to at least briefly discuss strian</vt:lpstr>
      <vt:lpstr>Stress &amp; Strain (e.g., smooth films, glass, roads, airplane wings, medical inserts, building materials, etc.)</vt:lpstr>
      <vt:lpstr>Stress/Strain</vt:lpstr>
      <vt:lpstr>Stress/Strain</vt:lpstr>
      <vt:lpstr>PowerPoint Presentation</vt:lpstr>
      <vt:lpstr>PowerPoint Presentation</vt:lpstr>
      <vt:lpstr>Solids</vt:lpstr>
      <vt:lpstr>Solids</vt:lpstr>
      <vt:lpstr>Elasticity vs Plasticity</vt:lpstr>
      <vt:lpstr>Elasticity vs Plasticity</vt:lpstr>
      <vt:lpstr>How would you describe these materials?</vt:lpstr>
      <vt:lpstr>How would you describe these materials?</vt:lpstr>
      <vt:lpstr>How would you describe these materials?</vt:lpstr>
      <vt:lpstr>How would you describe these materials?</vt:lpstr>
      <vt:lpstr>How would you describe these materials?</vt:lpstr>
      <vt:lpstr>How would you describe these materials?</vt:lpstr>
      <vt:lpstr>What can happen to the dimensions of an object when you put stress on it?</vt:lpstr>
      <vt:lpstr>Elasticity in Length Pushing atoms closer together</vt:lpstr>
      <vt:lpstr>Volume Changes </vt:lpstr>
      <vt:lpstr>Physics 101 Example of Stress:</vt:lpstr>
      <vt:lpstr>Compression easier along some directions</vt:lpstr>
      <vt:lpstr>Math Lesson: Tensors</vt:lpstr>
      <vt:lpstr>Math Lesson: Tensors</vt:lpstr>
      <vt:lpstr>Math Lesson: Tensors</vt:lpstr>
      <vt:lpstr>Tensors</vt:lpstr>
      <vt:lpstr>Anisotropy</vt:lpstr>
      <vt:lpstr>Defining Notation for Tensors (Ranks 1 and 2)</vt:lpstr>
      <vt:lpstr>Second-Rank Tensors</vt:lpstr>
      <vt:lpstr>Example tensor</vt:lpstr>
      <vt:lpstr>Tensors</vt:lpstr>
      <vt:lpstr>Tensors</vt:lpstr>
      <vt:lpstr>Tensors</vt:lpstr>
      <vt:lpstr>Stress  Components</vt:lpstr>
      <vt:lpstr>Another notation for the stress tensor</vt:lpstr>
      <vt:lpstr>PowerPoint Presentation</vt:lpstr>
      <vt:lpstr>PowerPoint Presentation</vt:lpstr>
      <vt:lpstr>Hooke’s law states proportional if small stress</vt:lpstr>
      <vt:lpstr>PowerPoint Presentation</vt:lpstr>
      <vt:lpstr>PowerPoint Presentation</vt:lpstr>
      <vt:lpstr>Elastic anisotropy – tensor elements</vt:lpstr>
      <vt:lpstr>PowerPoint Presentation</vt:lpstr>
      <vt:lpstr>Changes in Shape Bending or breaking bonds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Multielectron Atoms – The Independent Particle Approximation</dc:title>
  <dc:creator>MBE metal</dc:creator>
  <cp:lastModifiedBy>Mikel Holcomb</cp:lastModifiedBy>
  <cp:revision>319</cp:revision>
  <dcterms:created xsi:type="dcterms:W3CDTF">2010-08-24T02:42:28Z</dcterms:created>
  <dcterms:modified xsi:type="dcterms:W3CDTF">2022-09-28T16:37:03Z</dcterms:modified>
</cp:coreProperties>
</file>